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0" r:id="rId1"/>
    <p:sldMasterId id="2147484155" r:id="rId2"/>
    <p:sldMasterId id="2147484150" r:id="rId3"/>
    <p:sldMasterId id="2147484132" r:id="rId4"/>
    <p:sldMasterId id="2147484114" r:id="rId5"/>
  </p:sldMasterIdLst>
  <p:notesMasterIdLst>
    <p:notesMasterId r:id="rId22"/>
  </p:notesMasterIdLst>
  <p:handoutMasterIdLst>
    <p:handoutMasterId r:id="rId23"/>
  </p:handoutMasterIdLst>
  <p:sldIdLst>
    <p:sldId id="512" r:id="rId6"/>
    <p:sldId id="513" r:id="rId7"/>
    <p:sldId id="516" r:id="rId8"/>
    <p:sldId id="549" r:id="rId9"/>
    <p:sldId id="548" r:id="rId10"/>
    <p:sldId id="574" r:id="rId11"/>
    <p:sldId id="587" r:id="rId12"/>
    <p:sldId id="575" r:id="rId13"/>
    <p:sldId id="576" r:id="rId14"/>
    <p:sldId id="577" r:id="rId15"/>
    <p:sldId id="579" r:id="rId16"/>
    <p:sldId id="578" r:id="rId17"/>
    <p:sldId id="583" r:id="rId18"/>
    <p:sldId id="580" r:id="rId19"/>
    <p:sldId id="581" r:id="rId20"/>
    <p:sldId id="582" r:id="rId21"/>
  </p:sldIdLst>
  <p:sldSz cx="12192000" cy="6858000"/>
  <p:notesSz cx="6858000" cy="9144000"/>
  <p:embeddedFontLst>
    <p:embeddedFont>
      <p:font typeface="Georgia" panose="02040502050405020303" pitchFamily="18" charset="0"/>
      <p:regular r:id="rId24"/>
      <p:bold r:id="rId25"/>
      <p:italic r:id="rId26"/>
      <p:boldItalic r:id="rId27"/>
    </p:embeddedFont>
    <p:embeddedFont>
      <p:font typeface="Gill Sans MT" panose="020B0502020104020203" pitchFamily="34" charset="0"/>
      <p:regular r:id="rId28"/>
      <p:bold r:id="rId29"/>
      <p:italic r:id="rId30"/>
      <p:boldItalic r:id="rId31"/>
    </p:embeddedFont>
    <p:embeddedFont>
      <p:font typeface="Helvetica" panose="020B0604020202020204" pitchFamily="34" charset="0"/>
      <p:regular r:id="rId32"/>
      <p:bold r:id="rId33"/>
      <p:italic r:id="rId34"/>
      <p:boldItalic r:id="rId35"/>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512"/>
            <p14:sldId id="513"/>
            <p14:sldId id="516"/>
            <p14:sldId id="549"/>
            <p14:sldId id="548"/>
            <p14:sldId id="574"/>
            <p14:sldId id="587"/>
            <p14:sldId id="575"/>
            <p14:sldId id="576"/>
            <p14:sldId id="577"/>
            <p14:sldId id="579"/>
            <p14:sldId id="578"/>
            <p14:sldId id="583"/>
            <p14:sldId id="580"/>
            <p14:sldId id="581"/>
            <p14:sldId id="582"/>
          </p14:sldIdLst>
        </p14:section>
      </p14:sectionLst>
    </p:ext>
    <p:ext uri="{EFAFB233-063F-42B5-8137-9DF3F51BA10A}">
      <p15:sldGuideLst xmlns:p15="http://schemas.microsoft.com/office/powerpoint/2012/main">
        <p15:guide id="1" orient="horz" pos="1570" userDrawn="1">
          <p15:clr>
            <a:srgbClr val="A4A3A4"/>
          </p15:clr>
        </p15:guide>
        <p15:guide id="2" pos="3984" userDrawn="1">
          <p15:clr>
            <a:srgbClr val="A4A3A4"/>
          </p15:clr>
        </p15:guide>
        <p15:guide id="3" orient="horz" pos="1094" userDrawn="1">
          <p15:clr>
            <a:srgbClr val="A4A3A4"/>
          </p15:clr>
        </p15:guide>
        <p15:guide id="4" pos="3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70"/>
    <a:srgbClr val="ADDCFF"/>
    <a:srgbClr val="FFFFFF"/>
    <a:srgbClr val="BB2828"/>
    <a:srgbClr val="D4D7D8"/>
    <a:srgbClr val="D8DBDF"/>
    <a:srgbClr val="7D949E"/>
    <a:srgbClr val="71727C"/>
    <a:srgbClr val="141313"/>
    <a:srgbClr val="FF6A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806E9-2E61-4391-8E7A-5CDD8A2448CE}" v="4" dt="2024-11-04T14:55:34.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6" autoAdjust="0"/>
    <p:restoredTop sz="95170" autoAdjust="0"/>
  </p:normalViewPr>
  <p:slideViewPr>
    <p:cSldViewPr snapToObjects="1">
      <p:cViewPr varScale="1">
        <p:scale>
          <a:sx n="91" d="100"/>
          <a:sy n="91" d="100"/>
        </p:scale>
        <p:origin x="1422" y="306"/>
      </p:cViewPr>
      <p:guideLst>
        <p:guide orient="horz" pos="1570"/>
        <p:guide pos="3984"/>
        <p:guide orient="horz" pos="1094"/>
        <p:guide pos="3320"/>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1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Gill Sans M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32C214-A587-884C-82FB-9710B2EC6B56}" type="datetimeFigureOut">
              <a:rPr lang="en-US" smtClean="0">
                <a:latin typeface="Gill Sans MT"/>
              </a:rPr>
              <a:t>9/2/2025</a:t>
            </a:fld>
            <a:endParaRPr lang="en-US" dirty="0">
              <a:latin typeface="Gill Sans M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Gill Sans M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900E1B-4F77-9545-A900-83A343486EFA}" type="slidenum">
              <a:rPr lang="en-US" smtClean="0">
                <a:latin typeface="Gill Sans MT"/>
              </a:rPr>
              <a:t>‹#›</a:t>
            </a:fld>
            <a:endParaRPr lang="en-US" dirty="0">
              <a:latin typeface="Gill Sans MT"/>
            </a:endParaRPr>
          </a:p>
        </p:txBody>
      </p:sp>
    </p:spTree>
    <p:extLst>
      <p:ext uri="{BB962C8B-B14F-4D97-AF65-F5344CB8AC3E}">
        <p14:creationId xmlns:p14="http://schemas.microsoft.com/office/powerpoint/2010/main" val="2998490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Gill Sans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Gill Sans MT"/>
              </a:defRPr>
            </a:lvl1pPr>
          </a:lstStyle>
          <a:p>
            <a:fld id="{03A1D146-B4E0-1741-B9EE-9789392EFCC4}" type="datetimeFigureOut">
              <a:rPr lang="en-US" smtClean="0"/>
              <a:pPr/>
              <a:t>9/2/2025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Gill Sans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Gill Sans MT"/>
              </a:defRPr>
            </a:lvl1pPr>
          </a:lstStyle>
          <a:p>
            <a:fld id="{97863621-2E60-B848-8968-B0341E26A312}" type="slidenum">
              <a:rPr lang="en-US" smtClean="0"/>
              <a:pPr/>
              <a:t>‹#›</a:t>
            </a:fld>
            <a:endParaRPr lang="en-US" dirty="0"/>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b="0" i="0" kern="1200">
        <a:solidFill>
          <a:schemeClr val="tx1"/>
        </a:solidFill>
        <a:latin typeface="Gill Sans MT"/>
        <a:ea typeface="+mn-ea"/>
        <a:cs typeface="+mn-cs"/>
      </a:defRPr>
    </a:lvl1pPr>
    <a:lvl2pPr marL="609585" algn="l" defTabSz="609585" rtl="0" eaLnBrk="1" latinLnBrk="0" hangingPunct="1">
      <a:defRPr sz="1600" b="0" i="0" kern="1200">
        <a:solidFill>
          <a:schemeClr val="tx1"/>
        </a:solidFill>
        <a:latin typeface="Gill Sans MT"/>
        <a:ea typeface="+mn-ea"/>
        <a:cs typeface="+mn-cs"/>
      </a:defRPr>
    </a:lvl2pPr>
    <a:lvl3pPr marL="1219170" algn="l" defTabSz="609585" rtl="0" eaLnBrk="1" latinLnBrk="0" hangingPunct="1">
      <a:defRPr sz="1600" b="0" i="0" kern="1200">
        <a:solidFill>
          <a:schemeClr val="tx1"/>
        </a:solidFill>
        <a:latin typeface="Gill Sans MT"/>
        <a:ea typeface="+mn-ea"/>
        <a:cs typeface="+mn-cs"/>
      </a:defRPr>
    </a:lvl3pPr>
    <a:lvl4pPr marL="1828754" algn="l" defTabSz="609585" rtl="0" eaLnBrk="1" latinLnBrk="0" hangingPunct="1">
      <a:defRPr sz="1600" b="0" i="0" kern="1200">
        <a:solidFill>
          <a:schemeClr val="tx1"/>
        </a:solidFill>
        <a:latin typeface="Gill Sans MT"/>
        <a:ea typeface="+mn-ea"/>
        <a:cs typeface="+mn-cs"/>
      </a:defRPr>
    </a:lvl4pPr>
    <a:lvl5pPr marL="2438339" algn="l" defTabSz="609585" rtl="0" eaLnBrk="1" latinLnBrk="0" hangingPunct="1">
      <a:defRPr sz="1600" b="0" i="0" kern="1200">
        <a:solidFill>
          <a:schemeClr val="tx1"/>
        </a:solidFill>
        <a:latin typeface="Gill Sans M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30000"/>
              </a:lnSpc>
              <a:spcBef>
                <a:spcPts val="800"/>
              </a:spcBef>
              <a:buFont typeface="Arial"/>
              <a:buChar char="•"/>
            </a:pPr>
            <a:r>
              <a:rPr lang="en-US" sz="1600" dirty="0">
                <a:cs typeface="Arial MT Md"/>
              </a:rPr>
              <a:t>Mr. Cooke believed education was a life-long pursuit despite not being able to pursue a formal education himself. </a:t>
            </a:r>
          </a:p>
          <a:p>
            <a:pPr marL="285750" indent="-285750">
              <a:lnSpc>
                <a:spcPct val="130000"/>
              </a:lnSpc>
              <a:spcBef>
                <a:spcPts val="800"/>
              </a:spcBef>
              <a:buFont typeface="Arial"/>
              <a:buChar char="•"/>
            </a:pPr>
            <a:r>
              <a:rPr lang="en-US" sz="1600" dirty="0">
                <a:cs typeface="Arial MT Md"/>
              </a:rPr>
              <a:t>He was a passionate student his entire life and was knowledgeable in fields as diverse as literature, music, sports, and architecture. </a:t>
            </a:r>
          </a:p>
          <a:p>
            <a:pPr marL="285750" indent="-285750">
              <a:lnSpc>
                <a:spcPct val="130000"/>
              </a:lnSpc>
              <a:spcBef>
                <a:spcPts val="800"/>
              </a:spcBef>
              <a:buFont typeface="Arial"/>
              <a:buChar char="•"/>
            </a:pPr>
            <a:r>
              <a:rPr lang="en-US" sz="1600" dirty="0">
                <a:cs typeface="Arial MT Md"/>
              </a:rPr>
              <a:t>When he died in 1997, Mr. Cooke left the bulk of his fortune to establish the Cooke Foundation and provide remarkable students with the chance to soar. </a:t>
            </a:r>
          </a:p>
          <a:p>
            <a:pPr marL="285750" indent="-285750">
              <a:lnSpc>
                <a:spcPct val="130000"/>
              </a:lnSpc>
              <a:spcBef>
                <a:spcPts val="800"/>
              </a:spcBef>
              <a:buFont typeface="Arial"/>
              <a:buChar char="•"/>
            </a:pPr>
            <a:r>
              <a:rPr lang="en-US" sz="1600" dirty="0">
                <a:cs typeface="Arial MT Md"/>
              </a:rPr>
              <a:t>Every year on October 25, the Cooke Scholar community celebrates Mr. Cooke’s birthday and the opportunities his generosity has made possible.</a:t>
            </a:r>
            <a:endParaRPr lang="en-US" sz="2000" dirty="0">
              <a:cs typeface="Arial MT Md"/>
            </a:endParaRPr>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pPr/>
              <a:t>3</a:t>
            </a:fld>
            <a:endParaRPr lang="en-US" dirty="0"/>
          </a:p>
        </p:txBody>
      </p:sp>
    </p:spTree>
    <p:extLst>
      <p:ext uri="{BB962C8B-B14F-4D97-AF65-F5344CB8AC3E}">
        <p14:creationId xmlns:p14="http://schemas.microsoft.com/office/powerpoint/2010/main" val="360372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Muli" panose="020B0604020202020204" charset="0"/>
              </a:rPr>
              <a:t>The award, which is last dollar funding after all institutional aid, can provide as much as $55,000 per year for two to three years to complete a bachelor’s degree at any accredited four-year undergraduate institution in the U.S.</a:t>
            </a:r>
            <a:endParaRPr lang="en-US"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pPr/>
              <a:t>7</a:t>
            </a:fld>
            <a:endParaRPr lang="en-US" dirty="0"/>
          </a:p>
        </p:txBody>
      </p:sp>
    </p:spTree>
    <p:extLst>
      <p:ext uri="{BB962C8B-B14F-4D97-AF65-F5344CB8AC3E}">
        <p14:creationId xmlns:p14="http://schemas.microsoft.com/office/powerpoint/2010/main" val="242855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a:solidFill>
                  <a:schemeClr val="bg2">
                    <a:lumMod val="50000"/>
                  </a:schemeClr>
                </a:solidFill>
              </a:rPr>
              <a:t>A 2023 Cooke Transfer Scholar, </a:t>
            </a:r>
            <a:r>
              <a:rPr lang="en-US" sz="1600" dirty="0" err="1">
                <a:solidFill>
                  <a:schemeClr val="bg2">
                    <a:lumMod val="50000"/>
                  </a:schemeClr>
                </a:solidFill>
              </a:rPr>
              <a:t>Israah</a:t>
            </a:r>
            <a:r>
              <a:rPr lang="en-US" sz="1600" dirty="0">
                <a:solidFill>
                  <a:schemeClr val="bg2">
                    <a:lumMod val="50000"/>
                  </a:schemeClr>
                </a:solidFill>
              </a:rPr>
              <a:t> is a senior psychology and political science major at Johns Hopkins University. Passionate about social justice and education policy, she  is an active member of her community and is committed to enacting change on her campus. </a:t>
            </a:r>
            <a:r>
              <a:rPr lang="en-US" sz="1600" dirty="0" err="1">
                <a:solidFill>
                  <a:schemeClr val="bg2">
                    <a:lumMod val="50000"/>
                  </a:schemeClr>
                </a:solidFill>
              </a:rPr>
              <a:t>Israah</a:t>
            </a:r>
            <a:r>
              <a:rPr lang="en-US" sz="1600" dirty="0">
                <a:solidFill>
                  <a:schemeClr val="bg2">
                    <a:lumMod val="50000"/>
                  </a:schemeClr>
                </a:solidFill>
              </a:rPr>
              <a:t> was recently the keynote speaker at the 2024 Martin Luther King, Jr.  holiday celebration  hosted at her alma mater, Howard Community College. During her time at HCC, she was president of student government where she started their first ever homecoming celebration, and made sure students had safe spaces on campus to talk about issues in diversity, equity, and inclusion. She  has also recently joined Sova’s Beyond Transfer Policy Advisory Board. </a:t>
            </a:r>
          </a:p>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pPr/>
              <a:t>11</a:t>
            </a:fld>
            <a:endParaRPr lang="en-US" dirty="0"/>
          </a:p>
        </p:txBody>
      </p:sp>
    </p:spTree>
    <p:extLst>
      <p:ext uri="{BB962C8B-B14F-4D97-AF65-F5344CB8AC3E}">
        <p14:creationId xmlns:p14="http://schemas.microsoft.com/office/powerpoint/2010/main" val="328099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a:solidFill>
                  <a:schemeClr val="bg2">
                    <a:lumMod val="50000"/>
                  </a:schemeClr>
                </a:solidFill>
              </a:rPr>
              <a:t>2015 Cooke Undergraduate Transfer Scholar Ryan, a Yale and Oxford graduate, currently serves as an attorney at Cooley LLP in Los Angeles. Ryan was also recently elected as a Governing Board Member for his community college alma mater, Pasadena City College, and works as an advocate on behalf of other community college and transfer students. As one of the first transfer students to ever attend Yale, he has since paved the way for other community college students to transfer to the country’s most selective colleges. </a:t>
            </a:r>
          </a:p>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pPr/>
              <a:t>12</a:t>
            </a:fld>
            <a:endParaRPr lang="en-US" dirty="0"/>
          </a:p>
        </p:txBody>
      </p:sp>
    </p:spTree>
    <p:extLst>
      <p:ext uri="{BB962C8B-B14F-4D97-AF65-F5344CB8AC3E}">
        <p14:creationId xmlns:p14="http://schemas.microsoft.com/office/powerpoint/2010/main" val="375924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63621-2E60-B848-8968-B0341E26A312}" type="slidenum">
              <a:rPr lang="en-US" smtClean="0"/>
              <a:pPr/>
              <a:t>13</a:t>
            </a:fld>
            <a:endParaRPr lang="en-US" dirty="0"/>
          </a:p>
        </p:txBody>
      </p:sp>
    </p:spTree>
    <p:extLst>
      <p:ext uri="{BB962C8B-B14F-4D97-AF65-F5344CB8AC3E}">
        <p14:creationId xmlns:p14="http://schemas.microsoft.com/office/powerpoint/2010/main" val="95887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Bkgnd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9753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32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t Blue Bkgnd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97536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3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t Blue Bkgnd 1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97536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1E89CF"/>
                </a:solidFill>
                <a:latin typeface="Helvetica"/>
                <a:ea typeface="Gill Sans MT"/>
                <a:cs typeface="Helvetica"/>
              </a:defRPr>
            </a:lvl1pPr>
          </a:lstStyle>
          <a:p>
            <a:pPr lvl="0"/>
            <a:r>
              <a:rPr lang="en-US" dirty="0"/>
              <a:t>Click here to edit subtitle</a:t>
            </a:r>
          </a:p>
        </p:txBody>
      </p:sp>
    </p:spTree>
    <p:extLst>
      <p:ext uri="{BB962C8B-B14F-4D97-AF65-F5344CB8AC3E}">
        <p14:creationId xmlns:p14="http://schemas.microsoft.com/office/powerpoint/2010/main" val="16806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t Blue Bkgnd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472281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1"/>
          </p:nvPr>
        </p:nvSpPr>
        <p:spPr>
          <a:xfrm>
            <a:off x="6555866" y="1752600"/>
            <a:ext cx="472281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72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t Blue Bkgnd 2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4722812"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1E89CF"/>
                </a:solidFill>
                <a:latin typeface="Helvetica"/>
                <a:ea typeface="Gill Sans MT"/>
                <a:cs typeface="Helvetica"/>
              </a:defRPr>
            </a:lvl1pPr>
          </a:lstStyle>
          <a:p>
            <a:pPr lvl="0"/>
            <a:r>
              <a:rPr lang="en-US" dirty="0"/>
              <a:t>Click here to edit subtitle</a:t>
            </a:r>
          </a:p>
        </p:txBody>
      </p:sp>
      <p:sp>
        <p:nvSpPr>
          <p:cNvPr id="5" name="Content Placeholder 5"/>
          <p:cNvSpPr>
            <a:spLocks noGrp="1"/>
          </p:cNvSpPr>
          <p:nvPr>
            <p:ph sz="quarter" idx="12"/>
          </p:nvPr>
        </p:nvSpPr>
        <p:spPr>
          <a:xfrm>
            <a:off x="6554788" y="1905000"/>
            <a:ext cx="4722812"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06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kgnd Content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Helvetica"/>
                <a:cs typeface="Helvetica"/>
              </a:defRPr>
            </a:lvl1pPr>
          </a:lstStyle>
          <a:p>
            <a:r>
              <a:rPr lang="en-US" dirty="0"/>
              <a:t>CLICK TO EDIT MASTER TITLE STYLE</a:t>
            </a:r>
          </a:p>
        </p:txBody>
      </p:sp>
      <p:sp>
        <p:nvSpPr>
          <p:cNvPr id="6" name="Content Placeholder 5"/>
          <p:cNvSpPr>
            <a:spLocks noGrp="1"/>
          </p:cNvSpPr>
          <p:nvPr>
            <p:ph sz="quarter" idx="10"/>
          </p:nvPr>
        </p:nvSpPr>
        <p:spPr>
          <a:xfrm>
            <a:off x="1525588" y="1752600"/>
            <a:ext cx="9753600" cy="4343400"/>
          </a:xfrm>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52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Bkgnd Content 1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97536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chemeClr val="tx1"/>
                </a:solidFill>
                <a:latin typeface="Helvetica"/>
                <a:ea typeface="Gill Sans MT"/>
                <a:cs typeface="Helvetica"/>
              </a:defRPr>
            </a:lvl1pPr>
          </a:lstStyle>
          <a:p>
            <a:pPr lvl="0"/>
            <a:r>
              <a:rPr lang="en-US" dirty="0"/>
              <a:t>Click here to edit subtitle</a:t>
            </a:r>
          </a:p>
        </p:txBody>
      </p:sp>
    </p:spTree>
    <p:extLst>
      <p:ext uri="{BB962C8B-B14F-4D97-AF65-F5344CB8AC3E}">
        <p14:creationId xmlns:p14="http://schemas.microsoft.com/office/powerpoint/2010/main" val="274155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kgnd Content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472281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1"/>
          </p:nvPr>
        </p:nvSpPr>
        <p:spPr>
          <a:xfrm>
            <a:off x="6555866" y="1752600"/>
            <a:ext cx="472281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33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Bkgnd Content 2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4722812" cy="4191000"/>
          </a:xfrm>
        </p:spPr>
        <p:txBody>
          <a:bodyPr/>
          <a:lstStyle>
            <a:lvl1pPr>
              <a:defRPr>
                <a:solidFill>
                  <a:srgbClr val="FFFFFF"/>
                </a:solidFill>
              </a:defRPr>
            </a:lvl1pPr>
            <a:lvl2pPr>
              <a:defRPr>
                <a:solidFill>
                  <a:srgbClr val="FFFFFF"/>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FFFFFF"/>
                </a:solidFill>
                <a:latin typeface="Helvetica"/>
                <a:ea typeface="Gill Sans MT"/>
                <a:cs typeface="Helvetica"/>
              </a:defRPr>
            </a:lvl1pPr>
          </a:lstStyle>
          <a:p>
            <a:pPr lvl="0"/>
            <a:r>
              <a:rPr lang="en-US" dirty="0"/>
              <a:t>Click here to edit subtitle</a:t>
            </a:r>
          </a:p>
        </p:txBody>
      </p:sp>
      <p:sp>
        <p:nvSpPr>
          <p:cNvPr id="5" name="Content Placeholder 5"/>
          <p:cNvSpPr>
            <a:spLocks noGrp="1"/>
          </p:cNvSpPr>
          <p:nvPr>
            <p:ph sz="quarter" idx="12"/>
          </p:nvPr>
        </p:nvSpPr>
        <p:spPr>
          <a:xfrm>
            <a:off x="6554788" y="1905000"/>
            <a:ext cx="4722812"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433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k Blue Bknd W Footer">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766B15A-9CBF-0142-9109-D811088DE67A}"/>
              </a:ext>
            </a:extLst>
          </p:cNvPr>
          <p:cNvSpPr txBox="1">
            <a:spLocks/>
          </p:cNvSpPr>
          <p:nvPr userDrawn="1"/>
        </p:nvSpPr>
        <p:spPr>
          <a:xfrm>
            <a:off x="1524000" y="6297359"/>
            <a:ext cx="48768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bg2">
                    <a:lumMod val="60000"/>
                    <a:lumOff val="40000"/>
                  </a:schemeClr>
                </a:solidFill>
                <a:latin typeface="+mn-lt"/>
                <a:ea typeface="Gill Sans MT"/>
              </a:rPr>
              <a:t>JACK KENT COOKE FOUNDATION </a:t>
            </a:r>
          </a:p>
        </p:txBody>
      </p:sp>
    </p:spTree>
    <p:extLst>
      <p:ext uri="{BB962C8B-B14F-4D97-AF65-F5344CB8AC3E}">
        <p14:creationId xmlns:p14="http://schemas.microsoft.com/office/powerpoint/2010/main" val="84996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k Blue Bkkgnd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14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kgnd 1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9753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1E89CF"/>
                </a:solidFill>
                <a:latin typeface="Helvetica"/>
                <a:ea typeface="Gill Sans MT"/>
                <a:cs typeface="Helvetica"/>
              </a:defRPr>
            </a:lvl1pPr>
          </a:lstStyle>
          <a:p>
            <a:pPr lvl="0"/>
            <a:r>
              <a:rPr lang="en-US" dirty="0"/>
              <a:t>Click here to edit subtitle</a:t>
            </a:r>
          </a:p>
        </p:txBody>
      </p:sp>
    </p:spTree>
    <p:extLst>
      <p:ext uri="{BB962C8B-B14F-4D97-AF65-F5344CB8AC3E}">
        <p14:creationId xmlns:p14="http://schemas.microsoft.com/office/powerpoint/2010/main" val="228128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kgnd W Footer">
    <p:bg>
      <p:bgPr>
        <a:solidFill>
          <a:schemeClr val="bg2">
            <a:lumMod val="75000"/>
          </a:schemeClr>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D766B15A-9CBF-0142-9109-D811088DE67A}"/>
              </a:ext>
            </a:extLst>
          </p:cNvPr>
          <p:cNvSpPr txBox="1">
            <a:spLocks/>
          </p:cNvSpPr>
          <p:nvPr userDrawn="1"/>
        </p:nvSpPr>
        <p:spPr>
          <a:xfrm>
            <a:off x="1524000" y="6297359"/>
            <a:ext cx="48768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tx1">
                    <a:lumMod val="75000"/>
                  </a:schemeClr>
                </a:solidFill>
                <a:latin typeface="+mn-lt"/>
                <a:ea typeface="Gill Sans MT"/>
              </a:rPr>
              <a:t>JACK KENT COOKE FOUNDATION </a:t>
            </a:r>
          </a:p>
        </p:txBody>
      </p:sp>
      <p:sp>
        <p:nvSpPr>
          <p:cNvPr id="10"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17A1FF"/>
                </a:solidFill>
                <a:latin typeface="Helvetica"/>
                <a:cs typeface="Helvetica"/>
              </a:rPr>
              <a:pPr algn="ctr"/>
              <a:t>‹#›</a:t>
            </a:fld>
            <a:endParaRPr lang="en-US" sz="700" dirty="0">
              <a:solidFill>
                <a:srgbClr val="17A1FF"/>
              </a:solidFill>
              <a:latin typeface="Helvetica"/>
              <a:cs typeface="Helvetica"/>
            </a:endParaRPr>
          </a:p>
        </p:txBody>
      </p:sp>
      <p:sp>
        <p:nvSpPr>
          <p:cNvPr id="11"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1">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rgbClr val="17A1FF"/>
                </a:solidFill>
              </a:ln>
              <a:solidFill>
                <a:srgbClr val="FFFFFF"/>
              </a:solidFill>
              <a:effectLst/>
              <a:uLnTx/>
              <a:uFillTx/>
              <a:latin typeface="Gill Sans MT"/>
              <a:ea typeface="+mn-ea"/>
              <a:cs typeface="+mn-cs"/>
            </a:endParaRPr>
          </a:p>
        </p:txBody>
      </p:sp>
      <p:sp>
        <p:nvSpPr>
          <p:cNvPr id="12" name="Action Button: Forward or Next 11">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 name="Action Button: Back or Previous 12">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17A1FF"/>
              </a:solidFill>
              <a:latin typeface="Gill Sans MT"/>
            </a:endParaRPr>
          </a:p>
        </p:txBody>
      </p:sp>
      <p:sp>
        <p:nvSpPr>
          <p:cNvPr id="15"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1">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60000"/>
                    <a:lumOff val="40000"/>
                  </a:schemeClr>
                </a:solid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409896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Bkgnd No Footer">
    <p:bg>
      <p:bgPr>
        <a:solidFill>
          <a:schemeClr val="bg2">
            <a:lumMod val="75000"/>
          </a:schemeClr>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17A1FF"/>
                </a:solidFill>
                <a:latin typeface="Helvetica"/>
                <a:cs typeface="Helvetica"/>
              </a:rPr>
              <a:pPr algn="ctr"/>
              <a:t>‹#›</a:t>
            </a:fld>
            <a:endParaRPr lang="en-US" sz="700" dirty="0">
              <a:solidFill>
                <a:srgbClr val="17A1FF"/>
              </a:solidFill>
              <a:latin typeface="Helvetica"/>
              <a:cs typeface="Helvetica"/>
            </a:endParaRPr>
          </a:p>
        </p:txBody>
      </p:sp>
      <p:sp>
        <p:nvSpPr>
          <p:cNvPr id="11"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1">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rgbClr val="17A1FF"/>
                </a:solidFill>
              </a:ln>
              <a:solidFill>
                <a:srgbClr val="FFFFFF"/>
              </a:solidFill>
              <a:effectLst/>
              <a:uLnTx/>
              <a:uFillTx/>
              <a:latin typeface="Gill Sans MT"/>
              <a:ea typeface="+mn-ea"/>
              <a:cs typeface="+mn-cs"/>
            </a:endParaRPr>
          </a:p>
        </p:txBody>
      </p:sp>
      <p:sp>
        <p:nvSpPr>
          <p:cNvPr id="12" name="Action Button: Forward or Next 11">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 name="Action Button: Back or Previous 12">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17A1FF"/>
              </a:solidFill>
              <a:latin typeface="Gill Sans MT"/>
            </a:endParaRPr>
          </a:p>
        </p:txBody>
      </p:sp>
      <p:sp>
        <p:nvSpPr>
          <p:cNvPr id="15"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1">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60000"/>
                    <a:lumOff val="40000"/>
                  </a:schemeClr>
                </a:solid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19986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t Blue Bkgnd W Footer">
    <p:bg>
      <p:bgPr>
        <a:solidFill>
          <a:schemeClr val="tx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64AEE5"/>
                </a:solidFill>
                <a:latin typeface="Helvetica"/>
                <a:cs typeface="Helvetica"/>
              </a:rPr>
              <a:pPr algn="ctr"/>
              <a:t>‹#›</a:t>
            </a:fld>
            <a:endParaRPr lang="en-US" sz="700" dirty="0">
              <a:solidFill>
                <a:srgbClr val="64AEE5"/>
              </a:solidFill>
              <a:latin typeface="Helvetica"/>
              <a:cs typeface="Helvetica"/>
            </a:endParaRPr>
          </a:p>
        </p:txBody>
      </p:sp>
      <p:sp>
        <p:nvSpPr>
          <p:cNvPr id="11"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2" name="Action Button: Forward or Next 11">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 name="Action Button: Back or Previous 12">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223A4D"/>
              </a:solidFill>
              <a:latin typeface="Gill Sans MT"/>
            </a:endParaRPr>
          </a:p>
        </p:txBody>
      </p:sp>
      <p:sp>
        <p:nvSpPr>
          <p:cNvPr id="15"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6" name="Slide Number Placeholder 5">
            <a:extLst>
              <a:ext uri="{FF2B5EF4-FFF2-40B4-BE49-F238E27FC236}">
                <a16:creationId xmlns:a16="http://schemas.microsoft.com/office/drawing/2014/main" id="{D766B15A-9CBF-0142-9109-D811088DE67A}"/>
              </a:ext>
            </a:extLst>
          </p:cNvPr>
          <p:cNvSpPr txBox="1">
            <a:spLocks/>
          </p:cNvSpPr>
          <p:nvPr userDrawn="1"/>
        </p:nvSpPr>
        <p:spPr>
          <a:xfrm>
            <a:off x="1524000" y="6297359"/>
            <a:ext cx="48768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bg2">
                    <a:lumMod val="60000"/>
                    <a:lumOff val="40000"/>
                  </a:schemeClr>
                </a:solidFill>
                <a:latin typeface="+mn-lt"/>
                <a:ea typeface="Gill Sans MT"/>
              </a:rPr>
              <a:t>JACK KENT COOKE FOUNDATION </a:t>
            </a:r>
          </a:p>
        </p:txBody>
      </p:sp>
    </p:spTree>
    <p:extLst>
      <p:ext uri="{BB962C8B-B14F-4D97-AF65-F5344CB8AC3E}">
        <p14:creationId xmlns:p14="http://schemas.microsoft.com/office/powerpoint/2010/main" val="196401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t Blue Bkgnd No Footer">
    <p:bg>
      <p:bgPr>
        <a:solidFill>
          <a:schemeClr val="tx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64AEE5"/>
                </a:solidFill>
                <a:latin typeface="Helvetica"/>
                <a:cs typeface="Helvetica"/>
              </a:rPr>
              <a:pPr algn="ctr"/>
              <a:t>‹#›</a:t>
            </a:fld>
            <a:endParaRPr lang="en-US" sz="700" dirty="0">
              <a:solidFill>
                <a:srgbClr val="64AEE5"/>
              </a:solidFill>
              <a:latin typeface="Helvetica"/>
              <a:cs typeface="Helvetica"/>
            </a:endParaRPr>
          </a:p>
        </p:txBody>
      </p:sp>
      <p:sp>
        <p:nvSpPr>
          <p:cNvPr id="11"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2" name="Action Button: Forward or Next 11">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3" name="Action Button: Back or Previous 12">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4"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223A4D"/>
              </a:solidFill>
              <a:latin typeface="Gill Sans MT"/>
            </a:endParaRPr>
          </a:p>
        </p:txBody>
      </p:sp>
      <p:sp>
        <p:nvSpPr>
          <p:cNvPr id="15"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136289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n Bkgnd W Footer">
    <p:bg>
      <p:bgPr>
        <a:solidFill>
          <a:srgbClr val="D4D7D8"/>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B5B5AD"/>
                </a:solidFill>
                <a:latin typeface="Helvetica"/>
                <a:cs typeface="Helvetica"/>
              </a:rPr>
              <a:pPr algn="ctr"/>
              <a:t>‹#›</a:t>
            </a:fld>
            <a:endParaRPr lang="en-US" sz="700" dirty="0">
              <a:solidFill>
                <a:srgbClr val="B5B5AD"/>
              </a:solidFill>
              <a:latin typeface="Helvetica"/>
              <a:cs typeface="Helvetica"/>
            </a:endParaRPr>
          </a:p>
        </p:txBody>
      </p:sp>
      <p:sp>
        <p:nvSpPr>
          <p:cNvPr id="4"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rgbClr val="17A1FF"/>
                </a:solidFill>
              </a:ln>
              <a:solidFill>
                <a:srgbClr val="B5B5AD"/>
              </a:solidFill>
              <a:effectLst/>
              <a:uLnTx/>
              <a:uFillTx/>
              <a:latin typeface="Gill Sans MT"/>
              <a:ea typeface="+mn-ea"/>
              <a:cs typeface="+mn-cs"/>
            </a:endParaRPr>
          </a:p>
        </p:txBody>
      </p:sp>
      <p:sp>
        <p:nvSpPr>
          <p:cNvPr id="5" name="Action Button: Forward or Next 4">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6" name="Action Button: Back or Previous 5">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7"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FFFFFF"/>
              </a:solidFill>
              <a:latin typeface="Gill Sans MT"/>
            </a:endParaRPr>
          </a:p>
        </p:txBody>
      </p:sp>
      <p:sp>
        <p:nvSpPr>
          <p:cNvPr id="8"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60000"/>
                    <a:lumOff val="40000"/>
                  </a:schemeClr>
                </a:solidFill>
              </a:ln>
              <a:solidFill>
                <a:srgbClr val="B5B5AD"/>
              </a:solidFill>
              <a:effectLst/>
              <a:uLnTx/>
              <a:uFillTx/>
              <a:latin typeface="Gill Sans MT"/>
              <a:ea typeface="+mn-ea"/>
              <a:cs typeface="+mn-cs"/>
            </a:endParaRPr>
          </a:p>
        </p:txBody>
      </p:sp>
      <p:sp>
        <p:nvSpPr>
          <p:cNvPr id="9" name="Slide Number Placeholder 5">
            <a:extLst>
              <a:ext uri="{FF2B5EF4-FFF2-40B4-BE49-F238E27FC236}">
                <a16:creationId xmlns:a16="http://schemas.microsoft.com/office/drawing/2014/main" id="{D766B15A-9CBF-0142-9109-D811088DE67A}"/>
              </a:ext>
            </a:extLst>
          </p:cNvPr>
          <p:cNvSpPr txBox="1">
            <a:spLocks/>
          </p:cNvSpPr>
          <p:nvPr userDrawn="1"/>
        </p:nvSpPr>
        <p:spPr>
          <a:xfrm>
            <a:off x="1524000" y="6297359"/>
            <a:ext cx="48768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bg2">
                    <a:lumMod val="75000"/>
                  </a:schemeClr>
                </a:solidFill>
                <a:latin typeface="+mn-lt"/>
                <a:ea typeface="Gill Sans MT"/>
              </a:rPr>
              <a:t>JACK KENT COOKE FOUNDATION </a:t>
            </a:r>
          </a:p>
        </p:txBody>
      </p:sp>
    </p:spTree>
    <p:extLst>
      <p:ext uri="{BB962C8B-B14F-4D97-AF65-F5344CB8AC3E}">
        <p14:creationId xmlns:p14="http://schemas.microsoft.com/office/powerpoint/2010/main" val="1288752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n Bkgnd No Footer">
    <p:bg>
      <p:bgPr>
        <a:solidFill>
          <a:srgbClr val="D4D7D8"/>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B5B5AD"/>
                </a:solidFill>
                <a:latin typeface="Helvetica"/>
                <a:cs typeface="Helvetica"/>
              </a:rPr>
              <a:pPr algn="ctr"/>
              <a:t>‹#›</a:t>
            </a:fld>
            <a:endParaRPr lang="en-US" sz="700" dirty="0">
              <a:solidFill>
                <a:srgbClr val="B5B5AD"/>
              </a:solidFill>
              <a:latin typeface="Helvetica"/>
              <a:cs typeface="Helvetica"/>
            </a:endParaRPr>
          </a:p>
        </p:txBody>
      </p:sp>
      <p:sp>
        <p:nvSpPr>
          <p:cNvPr id="4"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rgbClr val="17A1FF"/>
                </a:solidFill>
              </a:ln>
              <a:solidFill>
                <a:srgbClr val="B5B5AD"/>
              </a:solidFill>
              <a:effectLst/>
              <a:uLnTx/>
              <a:uFillTx/>
              <a:latin typeface="Gill Sans MT"/>
              <a:ea typeface="+mn-ea"/>
              <a:cs typeface="+mn-cs"/>
            </a:endParaRPr>
          </a:p>
        </p:txBody>
      </p:sp>
      <p:sp>
        <p:nvSpPr>
          <p:cNvPr id="5" name="Action Button: Forward or Next 4">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6" name="Action Button: Back or Previous 5">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7"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FFFFFF"/>
              </a:solidFill>
              <a:latin typeface="Gill Sans MT"/>
            </a:endParaRPr>
          </a:p>
        </p:txBody>
      </p:sp>
      <p:sp>
        <p:nvSpPr>
          <p:cNvPr id="8"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60000"/>
                    <a:lumOff val="40000"/>
                  </a:schemeClr>
                </a:solidFill>
              </a:ln>
              <a:solidFill>
                <a:srgbClr val="B5B5AD"/>
              </a:solidFill>
              <a:effectLst/>
              <a:uLnTx/>
              <a:uFillTx/>
              <a:latin typeface="Gill Sans MT"/>
              <a:ea typeface="+mn-ea"/>
              <a:cs typeface="+mn-cs"/>
            </a:endParaRPr>
          </a:p>
        </p:txBody>
      </p:sp>
    </p:spTree>
    <p:extLst>
      <p:ext uri="{BB962C8B-B14F-4D97-AF65-F5344CB8AC3E}">
        <p14:creationId xmlns:p14="http://schemas.microsoft.com/office/powerpoint/2010/main" val="169252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Bkgnd W Footer">
    <p:bg>
      <p:bgPr>
        <a:solidFill>
          <a:srgbClr val="FFFFFF"/>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66B15A-9CBF-0142-9109-D811088DE67A}"/>
              </a:ext>
            </a:extLst>
          </p:cNvPr>
          <p:cNvSpPr txBox="1">
            <a:spLocks/>
          </p:cNvSpPr>
          <p:nvPr userDrawn="1"/>
        </p:nvSpPr>
        <p:spPr>
          <a:xfrm>
            <a:off x="1524000" y="6297359"/>
            <a:ext cx="48768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tx2">
                    <a:lumMod val="90000"/>
                  </a:schemeClr>
                </a:solidFill>
                <a:latin typeface="+mn-lt"/>
                <a:ea typeface="Gill Sans MT"/>
              </a:rPr>
              <a:t>JACK KENT COOKE FOUNDATION </a:t>
            </a:r>
          </a:p>
        </p:txBody>
      </p:sp>
      <p:sp>
        <p:nvSpPr>
          <p:cNvPr id="3"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chemeClr val="tx2">
                    <a:lumMod val="75000"/>
                  </a:schemeClr>
                </a:solidFill>
                <a:latin typeface="Helvetica"/>
                <a:cs typeface="Helvetica"/>
              </a:rPr>
              <a:pPr algn="ctr"/>
              <a:t>‹#›</a:t>
            </a:fld>
            <a:endParaRPr lang="en-US" sz="700" dirty="0">
              <a:solidFill>
                <a:schemeClr val="tx2">
                  <a:lumMod val="75000"/>
                </a:schemeClr>
              </a:solidFill>
              <a:latin typeface="Helvetica"/>
              <a:cs typeface="Helvetica"/>
            </a:endParaRPr>
          </a:p>
        </p:txBody>
      </p:sp>
      <p:sp>
        <p:nvSpPr>
          <p:cNvPr id="4"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tx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40000"/>
                    <a:lumOff val="60000"/>
                  </a:schemeClr>
                </a:solidFill>
              </a:ln>
              <a:solidFill>
                <a:srgbClr val="FFFFFF"/>
              </a:solidFill>
              <a:effectLst/>
              <a:uLnTx/>
              <a:uFillTx/>
              <a:latin typeface="Gill Sans MT"/>
              <a:ea typeface="+mn-ea"/>
              <a:cs typeface="+mn-cs"/>
            </a:endParaRPr>
          </a:p>
        </p:txBody>
      </p:sp>
      <p:sp>
        <p:nvSpPr>
          <p:cNvPr id="5" name="Action Button: Forward or Next 4">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6" name="Action Button: Back or Previous 5">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7"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17A1FF"/>
              </a:solidFill>
              <a:latin typeface="Gill Sans MT"/>
            </a:endParaRPr>
          </a:p>
        </p:txBody>
      </p:sp>
      <p:sp>
        <p:nvSpPr>
          <p:cNvPr id="8"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tx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40000"/>
                    <a:lumOff val="60000"/>
                  </a:schemeClr>
                </a:solid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17564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kgnd N Footer">
    <p:bg>
      <p:bgPr>
        <a:solidFill>
          <a:srgbClr val="FFFFFF"/>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1C5CFE-FB00-7F4C-AC49-9F2A40B05513}"/>
              </a:ext>
            </a:extLst>
          </p:cNvPr>
          <p:cNvSpPr txBox="1">
            <a:spLocks/>
          </p:cNvSpPr>
          <p:nvPr userDrawn="1"/>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chemeClr val="tx2">
                    <a:lumMod val="75000"/>
                  </a:schemeClr>
                </a:solidFill>
                <a:latin typeface="Helvetica"/>
                <a:cs typeface="Helvetica"/>
              </a:rPr>
              <a:pPr algn="ctr"/>
              <a:t>‹#›</a:t>
            </a:fld>
            <a:endParaRPr lang="en-US" sz="700" dirty="0">
              <a:solidFill>
                <a:schemeClr val="tx2">
                  <a:lumMod val="75000"/>
                </a:schemeClr>
              </a:solidFill>
              <a:latin typeface="Helvetica"/>
              <a:cs typeface="Helvetica"/>
            </a:endParaRPr>
          </a:p>
        </p:txBody>
      </p:sp>
      <p:sp>
        <p:nvSpPr>
          <p:cNvPr id="4" name="Rectangle 9">
            <a:extLst>
              <a:ext uri="{FF2B5EF4-FFF2-40B4-BE49-F238E27FC236}">
                <a16:creationId xmlns:a16="http://schemas.microsoft.com/office/drawing/2014/main" id="{2E4999D6-65B6-CC4F-B420-00671A4236CE}"/>
              </a:ext>
            </a:extLst>
          </p:cNvPr>
          <p:cNvSpPr/>
          <p:nvPr userDrawn="1"/>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tx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40000"/>
                    <a:lumOff val="60000"/>
                  </a:schemeClr>
                </a:solidFill>
              </a:ln>
              <a:solidFill>
                <a:srgbClr val="FFFFFF"/>
              </a:solidFill>
              <a:effectLst/>
              <a:uLnTx/>
              <a:uFillTx/>
              <a:latin typeface="Gill Sans MT"/>
              <a:ea typeface="+mn-ea"/>
              <a:cs typeface="+mn-cs"/>
            </a:endParaRPr>
          </a:p>
        </p:txBody>
      </p:sp>
      <p:sp>
        <p:nvSpPr>
          <p:cNvPr id="5" name="Action Button: Forward or Next 4">
            <a:hlinkClick r:id="" action="ppaction://hlinkshowjump?jump=nextslide" highlightClick="1"/>
            <a:extLst>
              <a:ext uri="{FF2B5EF4-FFF2-40B4-BE49-F238E27FC236}">
                <a16:creationId xmlns:a16="http://schemas.microsoft.com/office/drawing/2014/main" id="{6D49F7DC-4491-3B4A-B908-048F42883AC3}"/>
              </a:ext>
            </a:extLst>
          </p:cNvPr>
          <p:cNvSpPr/>
          <p:nvPr userDrawn="1"/>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6" name="Action Button: Back or Previous 5">
            <a:hlinkClick r:id="" action="ppaction://hlinkshowjump?jump=previousslide" highlightClick="1"/>
            <a:extLst>
              <a:ext uri="{FF2B5EF4-FFF2-40B4-BE49-F238E27FC236}">
                <a16:creationId xmlns:a16="http://schemas.microsoft.com/office/drawing/2014/main" id="{BAF07724-70F5-E24A-AC90-1E97F538C57C}"/>
              </a:ext>
            </a:extLst>
          </p:cNvPr>
          <p:cNvSpPr/>
          <p:nvPr userDrawn="1"/>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7" name="Slide Number Placeholder 5">
            <a:extLst>
              <a:ext uri="{FF2B5EF4-FFF2-40B4-BE49-F238E27FC236}">
                <a16:creationId xmlns:a16="http://schemas.microsoft.com/office/drawing/2014/main" id="{5C143AA8-0971-D74B-98B9-DE58CBD26AD8}"/>
              </a:ext>
            </a:extLst>
          </p:cNvPr>
          <p:cNvSpPr txBox="1">
            <a:spLocks/>
          </p:cNvSpPr>
          <p:nvPr userDrawn="1"/>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17A1FF"/>
              </a:solidFill>
              <a:latin typeface="Gill Sans MT"/>
            </a:endParaRPr>
          </a:p>
        </p:txBody>
      </p:sp>
      <p:sp>
        <p:nvSpPr>
          <p:cNvPr id="8" name="Rectangle 9">
            <a:extLst>
              <a:ext uri="{FF2B5EF4-FFF2-40B4-BE49-F238E27FC236}">
                <a16:creationId xmlns:a16="http://schemas.microsoft.com/office/drawing/2014/main" id="{519E8086-5330-614A-A69F-C8A478DC8AB3}"/>
              </a:ext>
            </a:extLst>
          </p:cNvPr>
          <p:cNvSpPr/>
          <p:nvPr userDrawn="1"/>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tx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solidFill>
                  <a:schemeClr val="bg1">
                    <a:lumMod val="40000"/>
                    <a:lumOff val="60000"/>
                  </a:schemeClr>
                </a:solid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12468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kgnd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472281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5"/>
          <p:cNvSpPr>
            <a:spLocks noGrp="1"/>
          </p:cNvSpPr>
          <p:nvPr>
            <p:ph sz="quarter" idx="11"/>
          </p:nvPr>
        </p:nvSpPr>
        <p:spPr>
          <a:xfrm>
            <a:off x="6555866" y="1752600"/>
            <a:ext cx="472281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038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kgnd 2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47228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1E89CF"/>
                </a:solidFill>
                <a:latin typeface="Helvetica"/>
                <a:ea typeface="Gill Sans MT"/>
                <a:cs typeface="Helvetica"/>
              </a:defRPr>
            </a:lvl1pPr>
          </a:lstStyle>
          <a:p>
            <a:pPr lvl="0"/>
            <a:r>
              <a:rPr lang="en-US" dirty="0"/>
              <a:t>Click here to edit subtitle</a:t>
            </a:r>
          </a:p>
        </p:txBody>
      </p:sp>
      <p:sp>
        <p:nvSpPr>
          <p:cNvPr id="5" name="Content Placeholder 5"/>
          <p:cNvSpPr>
            <a:spLocks noGrp="1"/>
          </p:cNvSpPr>
          <p:nvPr>
            <p:ph sz="quarter" idx="12"/>
          </p:nvPr>
        </p:nvSpPr>
        <p:spPr>
          <a:xfrm>
            <a:off x="6554788" y="1905000"/>
            <a:ext cx="47228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56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9753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4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n Bkgnd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97536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17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n Bkgnd 1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97536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1E89CF"/>
                </a:solidFill>
                <a:latin typeface="Helvetica"/>
                <a:ea typeface="Gill Sans MT"/>
                <a:cs typeface="Helvetica"/>
              </a:defRPr>
            </a:lvl1pPr>
          </a:lstStyle>
          <a:p>
            <a:pPr lvl="0"/>
            <a:r>
              <a:rPr lang="en-US" dirty="0"/>
              <a:t>Click here to edit subtitle</a:t>
            </a:r>
          </a:p>
        </p:txBody>
      </p:sp>
    </p:spTree>
    <p:extLst>
      <p:ext uri="{BB962C8B-B14F-4D97-AF65-F5344CB8AC3E}">
        <p14:creationId xmlns:p14="http://schemas.microsoft.com/office/powerpoint/2010/main" val="129707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n Bkgnd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752600"/>
            <a:ext cx="472281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1"/>
          </p:nvPr>
        </p:nvSpPr>
        <p:spPr>
          <a:xfrm>
            <a:off x="6555866" y="1752600"/>
            <a:ext cx="472281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698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n Bkgnd 2 Column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0"/>
          </p:nvPr>
        </p:nvSpPr>
        <p:spPr>
          <a:xfrm>
            <a:off x="1525588" y="1905000"/>
            <a:ext cx="4722812"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11" hasCustomPrompt="1"/>
          </p:nvPr>
        </p:nvSpPr>
        <p:spPr>
          <a:xfrm>
            <a:off x="1528762" y="1219200"/>
            <a:ext cx="9748838" cy="406400"/>
          </a:xfrm>
          <a:prstGeom prst="rect">
            <a:avLst/>
          </a:prstGeom>
        </p:spPr>
        <p:txBody>
          <a:bodyPr>
            <a:normAutofit/>
          </a:bodyPr>
          <a:lstStyle>
            <a:lvl1pPr marL="0" indent="0" algn="l">
              <a:lnSpc>
                <a:spcPct val="86000"/>
              </a:lnSpc>
              <a:spcBef>
                <a:spcPts val="0"/>
              </a:spcBef>
              <a:buNone/>
              <a:defRPr sz="2000" b="0" i="0" baseline="0">
                <a:solidFill>
                  <a:srgbClr val="1E89CF"/>
                </a:solidFill>
                <a:latin typeface="Helvetica"/>
                <a:ea typeface="Gill Sans MT"/>
                <a:cs typeface="Helvetica"/>
              </a:defRPr>
            </a:lvl1pPr>
          </a:lstStyle>
          <a:p>
            <a:pPr lvl="0"/>
            <a:r>
              <a:rPr lang="en-US" dirty="0"/>
              <a:t>Click here to edit subtitle</a:t>
            </a:r>
          </a:p>
        </p:txBody>
      </p:sp>
      <p:sp>
        <p:nvSpPr>
          <p:cNvPr id="5" name="Content Placeholder 5"/>
          <p:cNvSpPr>
            <a:spLocks noGrp="1"/>
          </p:cNvSpPr>
          <p:nvPr>
            <p:ph sz="quarter" idx="12"/>
          </p:nvPr>
        </p:nvSpPr>
        <p:spPr>
          <a:xfrm>
            <a:off x="6554788" y="1905000"/>
            <a:ext cx="4722812"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232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5.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1525078" y="1752600"/>
            <a:ext cx="9753600" cy="429219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Slide Number Placeholder 5">
            <a:extLst>
              <a:ext uri="{FF2B5EF4-FFF2-40B4-BE49-F238E27FC236}">
                <a16:creationId xmlns:a16="http://schemas.microsoft.com/office/drawing/2014/main" id="{D766B15A-9CBF-0142-9109-D811088DE67A}"/>
              </a:ext>
            </a:extLst>
          </p:cNvPr>
          <p:cNvSpPr txBox="1">
            <a:spLocks/>
          </p:cNvSpPr>
          <p:nvPr/>
        </p:nvSpPr>
        <p:spPr>
          <a:xfrm>
            <a:off x="1524000" y="6297359"/>
            <a:ext cx="45720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bg2">
                    <a:lumMod val="75000"/>
                  </a:schemeClr>
                </a:solidFill>
                <a:latin typeface="Helvetica"/>
                <a:ea typeface="Gill Sans MT"/>
                <a:cs typeface="Helvetica"/>
              </a:rPr>
              <a:t>JACK KENT COOKE FOUNDATION </a:t>
            </a:r>
          </a:p>
        </p:txBody>
      </p:sp>
      <p:sp>
        <p:nvSpPr>
          <p:cNvPr id="30" name="Slide Number Placeholder 5">
            <a:extLst>
              <a:ext uri="{FF2B5EF4-FFF2-40B4-BE49-F238E27FC236}">
                <a16:creationId xmlns:a16="http://schemas.microsoft.com/office/drawing/2014/main" id="{EF1C5CFE-FB00-7F4C-AC49-9F2A40B05513}"/>
              </a:ext>
            </a:extLst>
          </p:cNvPr>
          <p:cNvSpPr txBox="1">
            <a:spLocks/>
          </p:cNvSpPr>
          <p:nvPr/>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chemeClr val="bg2">
                    <a:lumMod val="75000"/>
                  </a:schemeClr>
                </a:solidFill>
                <a:latin typeface="Helvetica"/>
                <a:cs typeface="Helvetica"/>
              </a:rPr>
              <a:pPr algn="ctr"/>
              <a:t>‹#›</a:t>
            </a:fld>
            <a:endParaRPr lang="en-US" sz="700" dirty="0">
              <a:solidFill>
                <a:schemeClr val="bg2">
                  <a:lumMod val="75000"/>
                </a:schemeClr>
              </a:solidFill>
              <a:latin typeface="Helvetica"/>
              <a:cs typeface="Helvetica"/>
            </a:endParaRPr>
          </a:p>
        </p:txBody>
      </p:sp>
      <p:sp>
        <p:nvSpPr>
          <p:cNvPr id="31" name="Rectangle 9">
            <a:extLst>
              <a:ext uri="{FF2B5EF4-FFF2-40B4-BE49-F238E27FC236}">
                <a16:creationId xmlns:a16="http://schemas.microsoft.com/office/drawing/2014/main" id="{2E4999D6-65B6-CC4F-B420-00671A4236CE}"/>
              </a:ext>
            </a:extLst>
          </p:cNvPr>
          <p:cNvSpPr/>
          <p:nvPr/>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2" name="Action Button: Forward or Next 31">
            <a:hlinkClick r:id="" action="ppaction://hlinkshowjump?jump=nextslide" highlightClick="1"/>
            <a:extLst>
              <a:ext uri="{FF2B5EF4-FFF2-40B4-BE49-F238E27FC236}">
                <a16:creationId xmlns:a16="http://schemas.microsoft.com/office/drawing/2014/main" id="{6D49F7DC-4491-3B4A-B908-048F42883AC3}"/>
              </a:ext>
            </a:extLst>
          </p:cNvPr>
          <p:cNvSpPr/>
          <p:nvPr/>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3" name="Action Button: Back or Previous 32">
            <a:hlinkClick r:id="" action="ppaction://hlinkshowjump?jump=previousslide" highlightClick="1"/>
            <a:extLst>
              <a:ext uri="{FF2B5EF4-FFF2-40B4-BE49-F238E27FC236}">
                <a16:creationId xmlns:a16="http://schemas.microsoft.com/office/drawing/2014/main" id="{BAF07724-70F5-E24A-AC90-1E97F538C57C}"/>
              </a:ext>
            </a:extLst>
          </p:cNvPr>
          <p:cNvSpPr/>
          <p:nvPr/>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4" name="Slide Number Placeholder 5">
            <a:extLst>
              <a:ext uri="{FF2B5EF4-FFF2-40B4-BE49-F238E27FC236}">
                <a16:creationId xmlns:a16="http://schemas.microsoft.com/office/drawing/2014/main" id="{5C143AA8-0971-D74B-98B9-DE58CBD26AD8}"/>
              </a:ext>
            </a:extLst>
          </p:cNvPr>
          <p:cNvSpPr txBox="1">
            <a:spLocks/>
          </p:cNvSpPr>
          <p:nvPr/>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223A4D"/>
              </a:solidFill>
              <a:latin typeface="Gill Sans MT"/>
            </a:endParaRPr>
          </a:p>
        </p:txBody>
      </p:sp>
      <p:sp>
        <p:nvSpPr>
          <p:cNvPr id="36" name="Rectangle 9">
            <a:extLst>
              <a:ext uri="{FF2B5EF4-FFF2-40B4-BE49-F238E27FC236}">
                <a16:creationId xmlns:a16="http://schemas.microsoft.com/office/drawing/2014/main" id="{519E8086-5330-614A-A69F-C8A478DC8AB3}"/>
              </a:ext>
            </a:extLst>
          </p:cNvPr>
          <p:cNvSpPr/>
          <p:nvPr/>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 name="Title Placeholder 3"/>
          <p:cNvSpPr>
            <a:spLocks noGrp="1"/>
          </p:cNvSpPr>
          <p:nvPr>
            <p:ph type="title"/>
          </p:nvPr>
        </p:nvSpPr>
        <p:spPr>
          <a:xfrm>
            <a:off x="1525078" y="685800"/>
            <a:ext cx="9753600" cy="1143000"/>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6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lnSpc>
          <a:spcPct val="86000"/>
        </a:lnSpc>
        <a:spcBef>
          <a:spcPct val="0"/>
        </a:spcBef>
        <a:buNone/>
        <a:defRPr sz="2800" b="1" i="0" kern="800" spc="-53">
          <a:solidFill>
            <a:srgbClr val="00497B"/>
          </a:solidFill>
          <a:latin typeface="Helvetica"/>
          <a:ea typeface="Gill Sans MT"/>
          <a:cs typeface="Helvetica"/>
        </a:defRPr>
      </a:lvl1pPr>
    </p:titleStyle>
    <p:bodyStyle>
      <a:lvl1pPr marL="228594" indent="-228594" algn="l" defTabSz="1219170" rtl="0" eaLnBrk="1" latinLnBrk="0" hangingPunct="1">
        <a:lnSpc>
          <a:spcPct val="100000"/>
        </a:lnSpc>
        <a:spcBef>
          <a:spcPts val="2400"/>
        </a:spcBef>
        <a:buClr>
          <a:schemeClr val="tx1">
            <a:lumMod val="60000"/>
            <a:lumOff val="40000"/>
          </a:schemeClr>
        </a:buClr>
        <a:buFont typeface="Arial" panose="020B0604020202020204" pitchFamily="34" charset="0"/>
        <a:buChar char="•"/>
        <a:defRPr sz="2400" b="0" i="0" kern="800" spc="-13">
          <a:solidFill>
            <a:schemeClr val="tx1"/>
          </a:solidFill>
          <a:latin typeface="Helvetica"/>
          <a:ea typeface="Gill Sans MT"/>
          <a:cs typeface="Helvetica"/>
        </a:defRPr>
      </a:lvl1pPr>
      <a:lvl2pPr marL="630238" indent="-341313" algn="l" defTabSz="1219170" rtl="0" eaLnBrk="1" latinLnBrk="0" hangingPunct="1">
        <a:lnSpc>
          <a:spcPct val="100000"/>
        </a:lnSpc>
        <a:spcBef>
          <a:spcPts val="600"/>
        </a:spcBef>
        <a:buClr>
          <a:schemeClr val="tx1">
            <a:lumMod val="60000"/>
            <a:lumOff val="40000"/>
          </a:schemeClr>
        </a:buClr>
        <a:buFont typeface="System Font Regular"/>
        <a:buChar char="—"/>
        <a:defRPr sz="1800" b="0" i="0" kern="800">
          <a:solidFill>
            <a:srgbClr val="0D94D7"/>
          </a:solidFill>
          <a:latin typeface="Helvetica"/>
          <a:ea typeface="Gill Sans MT"/>
          <a:cs typeface="Helvetica"/>
        </a:defRPr>
      </a:lvl2pPr>
      <a:lvl3pPr marL="855663" indent="-227013" algn="l" defTabSz="1219170" rtl="0" eaLnBrk="1" latinLnBrk="0" hangingPunct="1">
        <a:lnSpc>
          <a:spcPct val="100000"/>
        </a:lnSpc>
        <a:spcBef>
          <a:spcPts val="600"/>
        </a:spcBef>
        <a:buClr>
          <a:schemeClr val="tx1">
            <a:lumMod val="60000"/>
            <a:lumOff val="40000"/>
          </a:schemeClr>
        </a:buClr>
        <a:buSzPct val="75000"/>
        <a:buFont typeface="Courier New"/>
        <a:buChar char="o"/>
        <a:tabLst/>
        <a:defRPr sz="1800" b="0" i="0" kern="800">
          <a:solidFill>
            <a:schemeClr val="tx1"/>
          </a:solidFill>
          <a:latin typeface="Helvetica"/>
          <a:ea typeface="Gill Sans MT"/>
          <a:cs typeface="Helvetica"/>
        </a:defRPr>
      </a:lvl3pPr>
      <a:lvl4pPr marL="1084263" indent="-227013" algn="l" defTabSz="1144588" rtl="0" eaLnBrk="1" latinLnBrk="0" hangingPunct="1">
        <a:lnSpc>
          <a:spcPct val="100000"/>
        </a:lnSpc>
        <a:spcBef>
          <a:spcPts val="600"/>
        </a:spcBef>
        <a:buClr>
          <a:schemeClr val="tx1">
            <a:lumMod val="60000"/>
            <a:lumOff val="40000"/>
          </a:schemeClr>
        </a:buClr>
        <a:buFont typeface="System Font Regular"/>
        <a:buChar char="–"/>
        <a:defRPr sz="1800" b="0" i="0" kern="800">
          <a:solidFill>
            <a:schemeClr val="tx1"/>
          </a:solidFill>
          <a:latin typeface="Helvetica"/>
          <a:ea typeface="Gill Sans MT"/>
          <a:cs typeface="Helvetica"/>
        </a:defRPr>
      </a:lvl4pPr>
      <a:lvl5pPr marL="1311275" indent="-227013" algn="l" defTabSz="1252538" rtl="0" eaLnBrk="1" latinLnBrk="0" hangingPunct="1">
        <a:lnSpc>
          <a:spcPct val="100000"/>
        </a:lnSpc>
        <a:spcBef>
          <a:spcPts val="600"/>
        </a:spcBef>
        <a:buClr>
          <a:schemeClr val="tx1">
            <a:lumMod val="60000"/>
            <a:lumOff val="40000"/>
          </a:schemeClr>
        </a:buClr>
        <a:buSzPct val="67000"/>
        <a:buFont typeface="System Font Regular"/>
        <a:buChar char="•"/>
        <a:defRPr sz="1800" b="0" i="0" kern="800">
          <a:solidFill>
            <a:schemeClr val="tx1"/>
          </a:solidFill>
          <a:latin typeface="Helvetica"/>
          <a:ea typeface="Gill Sans MT"/>
          <a:cs typeface="Helvetica"/>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4D7D8"/>
        </a:solidFill>
        <a:effectLst/>
      </p:bgPr>
    </p:bg>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1525078" y="1752600"/>
            <a:ext cx="9753600" cy="429219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Slide Number Placeholder 5">
            <a:extLst>
              <a:ext uri="{FF2B5EF4-FFF2-40B4-BE49-F238E27FC236}">
                <a16:creationId xmlns:a16="http://schemas.microsoft.com/office/drawing/2014/main" id="{D766B15A-9CBF-0142-9109-D811088DE67A}"/>
              </a:ext>
            </a:extLst>
          </p:cNvPr>
          <p:cNvSpPr txBox="1">
            <a:spLocks/>
          </p:cNvSpPr>
          <p:nvPr/>
        </p:nvSpPr>
        <p:spPr>
          <a:xfrm>
            <a:off x="1524000" y="6297359"/>
            <a:ext cx="45720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rgbClr val="64AEE5"/>
                </a:solidFill>
                <a:latin typeface="Helvetica"/>
                <a:ea typeface="Gill Sans MT"/>
                <a:cs typeface="Helvetica"/>
              </a:rPr>
              <a:t>JACK KENT COOKE FOUNDATION </a:t>
            </a:r>
          </a:p>
        </p:txBody>
      </p:sp>
      <p:sp>
        <p:nvSpPr>
          <p:cNvPr id="30" name="Slide Number Placeholder 5">
            <a:extLst>
              <a:ext uri="{FF2B5EF4-FFF2-40B4-BE49-F238E27FC236}">
                <a16:creationId xmlns:a16="http://schemas.microsoft.com/office/drawing/2014/main" id="{EF1C5CFE-FB00-7F4C-AC49-9F2A40B05513}"/>
              </a:ext>
            </a:extLst>
          </p:cNvPr>
          <p:cNvSpPr txBox="1">
            <a:spLocks/>
          </p:cNvSpPr>
          <p:nvPr/>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rgbClr val="64AEE5"/>
                </a:solidFill>
                <a:latin typeface="Helvetica"/>
                <a:cs typeface="Helvetica"/>
              </a:rPr>
              <a:pPr algn="ctr"/>
              <a:t>‹#›</a:t>
            </a:fld>
            <a:endParaRPr lang="en-US" sz="700" dirty="0">
              <a:solidFill>
                <a:srgbClr val="64AEE5"/>
              </a:solidFill>
              <a:latin typeface="Helvetica"/>
              <a:cs typeface="Helvetica"/>
            </a:endParaRPr>
          </a:p>
        </p:txBody>
      </p:sp>
      <p:sp>
        <p:nvSpPr>
          <p:cNvPr id="31" name="Rectangle 9">
            <a:extLst>
              <a:ext uri="{FF2B5EF4-FFF2-40B4-BE49-F238E27FC236}">
                <a16:creationId xmlns:a16="http://schemas.microsoft.com/office/drawing/2014/main" id="{2E4999D6-65B6-CC4F-B420-00671A4236CE}"/>
              </a:ext>
            </a:extLst>
          </p:cNvPr>
          <p:cNvSpPr/>
          <p:nvPr/>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2" name="Action Button: Forward or Next 31">
            <a:hlinkClick r:id="" action="ppaction://hlinkshowjump?jump=nextslide" highlightClick="1"/>
            <a:extLst>
              <a:ext uri="{FF2B5EF4-FFF2-40B4-BE49-F238E27FC236}">
                <a16:creationId xmlns:a16="http://schemas.microsoft.com/office/drawing/2014/main" id="{6D49F7DC-4491-3B4A-B908-048F42883AC3}"/>
              </a:ext>
            </a:extLst>
          </p:cNvPr>
          <p:cNvSpPr/>
          <p:nvPr/>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3" name="Action Button: Back or Previous 32">
            <a:hlinkClick r:id="" action="ppaction://hlinkshowjump?jump=previousslide" highlightClick="1"/>
            <a:extLst>
              <a:ext uri="{FF2B5EF4-FFF2-40B4-BE49-F238E27FC236}">
                <a16:creationId xmlns:a16="http://schemas.microsoft.com/office/drawing/2014/main" id="{BAF07724-70F5-E24A-AC90-1E97F538C57C}"/>
              </a:ext>
            </a:extLst>
          </p:cNvPr>
          <p:cNvSpPr/>
          <p:nvPr/>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4" name="Slide Number Placeholder 5">
            <a:extLst>
              <a:ext uri="{FF2B5EF4-FFF2-40B4-BE49-F238E27FC236}">
                <a16:creationId xmlns:a16="http://schemas.microsoft.com/office/drawing/2014/main" id="{5C143AA8-0971-D74B-98B9-DE58CBD26AD8}"/>
              </a:ext>
            </a:extLst>
          </p:cNvPr>
          <p:cNvSpPr txBox="1">
            <a:spLocks/>
          </p:cNvSpPr>
          <p:nvPr/>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chemeClr val="bg2">
                  <a:lumMod val="75000"/>
                </a:schemeClr>
              </a:solidFill>
              <a:latin typeface="Gill Sans MT"/>
            </a:endParaRPr>
          </a:p>
        </p:txBody>
      </p:sp>
      <p:sp>
        <p:nvSpPr>
          <p:cNvPr id="36" name="Rectangle 9">
            <a:extLst>
              <a:ext uri="{FF2B5EF4-FFF2-40B4-BE49-F238E27FC236}">
                <a16:creationId xmlns:a16="http://schemas.microsoft.com/office/drawing/2014/main" id="{519E8086-5330-614A-A69F-C8A478DC8AB3}"/>
              </a:ext>
            </a:extLst>
          </p:cNvPr>
          <p:cNvSpPr/>
          <p:nvPr/>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2">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 name="Title Placeholder 3"/>
          <p:cNvSpPr>
            <a:spLocks noGrp="1"/>
          </p:cNvSpPr>
          <p:nvPr>
            <p:ph type="title"/>
          </p:nvPr>
        </p:nvSpPr>
        <p:spPr>
          <a:xfrm>
            <a:off x="1525078" y="685800"/>
            <a:ext cx="9753600" cy="1143000"/>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2619318731"/>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lnSpc>
          <a:spcPct val="86000"/>
        </a:lnSpc>
        <a:spcBef>
          <a:spcPct val="0"/>
        </a:spcBef>
        <a:buNone/>
        <a:defRPr sz="2800" b="1" i="0" kern="800" spc="-53">
          <a:solidFill>
            <a:schemeClr val="tx1"/>
          </a:solidFill>
          <a:latin typeface="Helvetica"/>
          <a:ea typeface="Gill Sans MT"/>
          <a:cs typeface="Helvetica"/>
        </a:defRPr>
      </a:lvl1pPr>
    </p:titleStyle>
    <p:bodyStyle>
      <a:lvl1pPr marL="228594" indent="-228594" algn="l" defTabSz="1219170" rtl="0" eaLnBrk="1" latinLnBrk="0" hangingPunct="1">
        <a:lnSpc>
          <a:spcPct val="100000"/>
        </a:lnSpc>
        <a:spcBef>
          <a:spcPts val="2400"/>
        </a:spcBef>
        <a:buClr>
          <a:schemeClr val="tx1">
            <a:lumMod val="60000"/>
            <a:lumOff val="40000"/>
          </a:schemeClr>
        </a:buClr>
        <a:buFont typeface="Arial" panose="020B0604020202020204" pitchFamily="34" charset="0"/>
        <a:buChar char="•"/>
        <a:defRPr sz="2400" b="0" i="0" kern="800" spc="-13">
          <a:solidFill>
            <a:schemeClr val="tx1"/>
          </a:solidFill>
          <a:latin typeface="Helvetica"/>
          <a:ea typeface="Gill Sans MT"/>
          <a:cs typeface="Helvetica"/>
        </a:defRPr>
      </a:lvl1pPr>
      <a:lvl2pPr marL="630238" indent="-341313" algn="l" defTabSz="1219170" rtl="0" eaLnBrk="1" latinLnBrk="0" hangingPunct="1">
        <a:lnSpc>
          <a:spcPct val="100000"/>
        </a:lnSpc>
        <a:spcBef>
          <a:spcPts val="600"/>
        </a:spcBef>
        <a:buClr>
          <a:schemeClr val="tx1">
            <a:lumMod val="60000"/>
            <a:lumOff val="40000"/>
          </a:schemeClr>
        </a:buClr>
        <a:buFont typeface="System Font Regular"/>
        <a:buChar char="—"/>
        <a:defRPr sz="1800" b="0" i="0" kern="800">
          <a:solidFill>
            <a:srgbClr val="0D94D7"/>
          </a:solidFill>
          <a:latin typeface="Helvetica"/>
          <a:ea typeface="Gill Sans MT"/>
          <a:cs typeface="Helvetica"/>
        </a:defRPr>
      </a:lvl2pPr>
      <a:lvl3pPr marL="855663" indent="-227013" algn="l" defTabSz="1219170" rtl="0" eaLnBrk="1" latinLnBrk="0" hangingPunct="1">
        <a:lnSpc>
          <a:spcPct val="100000"/>
        </a:lnSpc>
        <a:spcBef>
          <a:spcPts val="600"/>
        </a:spcBef>
        <a:buClr>
          <a:schemeClr val="tx1">
            <a:lumMod val="60000"/>
            <a:lumOff val="40000"/>
          </a:schemeClr>
        </a:buClr>
        <a:buSzPct val="75000"/>
        <a:buFont typeface="Courier New"/>
        <a:buChar char="o"/>
        <a:tabLst/>
        <a:defRPr sz="1800" b="0" i="0" kern="800">
          <a:solidFill>
            <a:schemeClr val="tx1"/>
          </a:solidFill>
          <a:latin typeface="Helvetica"/>
          <a:ea typeface="Gill Sans MT"/>
          <a:cs typeface="Helvetica"/>
        </a:defRPr>
      </a:lvl3pPr>
      <a:lvl4pPr marL="1084263" indent="-227013" algn="l" defTabSz="1144588" rtl="0" eaLnBrk="1" latinLnBrk="0" hangingPunct="1">
        <a:lnSpc>
          <a:spcPct val="100000"/>
        </a:lnSpc>
        <a:spcBef>
          <a:spcPts val="600"/>
        </a:spcBef>
        <a:buClr>
          <a:schemeClr val="tx1">
            <a:lumMod val="60000"/>
            <a:lumOff val="40000"/>
          </a:schemeClr>
        </a:buClr>
        <a:buFont typeface="System Font Regular"/>
        <a:buChar char="–"/>
        <a:defRPr sz="1800" b="0" i="0" kern="800">
          <a:solidFill>
            <a:schemeClr val="tx1"/>
          </a:solidFill>
          <a:latin typeface="Helvetica"/>
          <a:ea typeface="Gill Sans MT"/>
          <a:cs typeface="Helvetica"/>
        </a:defRPr>
      </a:lvl4pPr>
      <a:lvl5pPr marL="1311275" indent="-227013" algn="l" defTabSz="1252538" rtl="0" eaLnBrk="1" latinLnBrk="0" hangingPunct="1">
        <a:lnSpc>
          <a:spcPct val="100000"/>
        </a:lnSpc>
        <a:spcBef>
          <a:spcPts val="600"/>
        </a:spcBef>
        <a:buClr>
          <a:schemeClr val="tx1">
            <a:lumMod val="60000"/>
            <a:lumOff val="40000"/>
          </a:schemeClr>
        </a:buClr>
        <a:buSzPct val="67000"/>
        <a:buFont typeface="System Font Regular"/>
        <a:buChar char="•"/>
        <a:defRPr sz="1800" b="0" i="0" kern="800">
          <a:solidFill>
            <a:schemeClr val="tx1"/>
          </a:solidFill>
          <a:latin typeface="Helvetica"/>
          <a:ea typeface="Gill Sans MT"/>
          <a:cs typeface="Helvetica"/>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1525078" y="1752600"/>
            <a:ext cx="9753600" cy="429219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Slide Number Placeholder 5">
            <a:extLst>
              <a:ext uri="{FF2B5EF4-FFF2-40B4-BE49-F238E27FC236}">
                <a16:creationId xmlns:a16="http://schemas.microsoft.com/office/drawing/2014/main" id="{D766B15A-9CBF-0142-9109-D811088DE67A}"/>
              </a:ext>
            </a:extLst>
          </p:cNvPr>
          <p:cNvSpPr txBox="1">
            <a:spLocks/>
          </p:cNvSpPr>
          <p:nvPr/>
        </p:nvSpPr>
        <p:spPr>
          <a:xfrm>
            <a:off x="1524000" y="6297359"/>
            <a:ext cx="45720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tx2">
                    <a:lumMod val="60000"/>
                    <a:lumOff val="40000"/>
                  </a:schemeClr>
                </a:solidFill>
                <a:latin typeface="Helvetica"/>
                <a:ea typeface="Gill Sans MT"/>
                <a:cs typeface="Helvetica"/>
              </a:rPr>
              <a:t>JACK KENT COOKE FOUNDATION </a:t>
            </a:r>
          </a:p>
        </p:txBody>
      </p:sp>
      <p:sp>
        <p:nvSpPr>
          <p:cNvPr id="30" name="Slide Number Placeholder 5">
            <a:extLst>
              <a:ext uri="{FF2B5EF4-FFF2-40B4-BE49-F238E27FC236}">
                <a16:creationId xmlns:a16="http://schemas.microsoft.com/office/drawing/2014/main" id="{EF1C5CFE-FB00-7F4C-AC49-9F2A40B05513}"/>
              </a:ext>
            </a:extLst>
          </p:cNvPr>
          <p:cNvSpPr txBox="1">
            <a:spLocks/>
          </p:cNvSpPr>
          <p:nvPr/>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chemeClr val="tx2">
                    <a:lumMod val="60000"/>
                    <a:lumOff val="40000"/>
                  </a:schemeClr>
                </a:solidFill>
                <a:latin typeface="Gill Sans MT"/>
              </a:rPr>
              <a:pPr algn="ctr"/>
              <a:t>‹#›</a:t>
            </a:fld>
            <a:endParaRPr lang="en-US" sz="700" dirty="0">
              <a:solidFill>
                <a:schemeClr val="tx2">
                  <a:lumMod val="60000"/>
                  <a:lumOff val="40000"/>
                </a:schemeClr>
              </a:solidFill>
              <a:latin typeface="Gill Sans MT"/>
            </a:endParaRPr>
          </a:p>
        </p:txBody>
      </p:sp>
      <p:sp>
        <p:nvSpPr>
          <p:cNvPr id="31" name="Rectangle 9">
            <a:extLst>
              <a:ext uri="{FF2B5EF4-FFF2-40B4-BE49-F238E27FC236}">
                <a16:creationId xmlns:a16="http://schemas.microsoft.com/office/drawing/2014/main" id="{2E4999D6-65B6-CC4F-B420-00671A4236CE}"/>
              </a:ext>
            </a:extLst>
          </p:cNvPr>
          <p:cNvSpPr/>
          <p:nvPr/>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tx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2" name="Action Button: Forward or Next 31">
            <a:hlinkClick r:id="" action="ppaction://hlinkshowjump?jump=nextslide" highlightClick="1"/>
            <a:extLst>
              <a:ext uri="{FF2B5EF4-FFF2-40B4-BE49-F238E27FC236}">
                <a16:creationId xmlns:a16="http://schemas.microsoft.com/office/drawing/2014/main" id="{6D49F7DC-4491-3B4A-B908-048F42883AC3}"/>
              </a:ext>
            </a:extLst>
          </p:cNvPr>
          <p:cNvSpPr/>
          <p:nvPr/>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3" name="Action Button: Back or Previous 32">
            <a:hlinkClick r:id="" action="ppaction://hlinkshowjump?jump=previousslide" highlightClick="1"/>
            <a:extLst>
              <a:ext uri="{FF2B5EF4-FFF2-40B4-BE49-F238E27FC236}">
                <a16:creationId xmlns:a16="http://schemas.microsoft.com/office/drawing/2014/main" id="{BAF07724-70F5-E24A-AC90-1E97F538C57C}"/>
              </a:ext>
            </a:extLst>
          </p:cNvPr>
          <p:cNvSpPr/>
          <p:nvPr/>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4" name="Slide Number Placeholder 5">
            <a:extLst>
              <a:ext uri="{FF2B5EF4-FFF2-40B4-BE49-F238E27FC236}">
                <a16:creationId xmlns:a16="http://schemas.microsoft.com/office/drawing/2014/main" id="{5C143AA8-0971-D74B-98B9-DE58CBD26AD8}"/>
              </a:ext>
            </a:extLst>
          </p:cNvPr>
          <p:cNvSpPr txBox="1">
            <a:spLocks/>
          </p:cNvSpPr>
          <p:nvPr/>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rgbClr val="223A4D"/>
              </a:solidFill>
              <a:latin typeface="Gill Sans MT"/>
            </a:endParaRPr>
          </a:p>
        </p:txBody>
      </p:sp>
      <p:sp>
        <p:nvSpPr>
          <p:cNvPr id="36" name="Rectangle 9">
            <a:extLst>
              <a:ext uri="{FF2B5EF4-FFF2-40B4-BE49-F238E27FC236}">
                <a16:creationId xmlns:a16="http://schemas.microsoft.com/office/drawing/2014/main" id="{519E8086-5330-614A-A69F-C8A478DC8AB3}"/>
              </a:ext>
            </a:extLst>
          </p:cNvPr>
          <p:cNvSpPr/>
          <p:nvPr/>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tx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 name="Title Placeholder 3"/>
          <p:cNvSpPr>
            <a:spLocks noGrp="1"/>
          </p:cNvSpPr>
          <p:nvPr>
            <p:ph type="title"/>
          </p:nvPr>
        </p:nvSpPr>
        <p:spPr>
          <a:xfrm>
            <a:off x="1525078" y="685800"/>
            <a:ext cx="9753600" cy="1143000"/>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77935102"/>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lnSpc>
          <a:spcPct val="86000"/>
        </a:lnSpc>
        <a:spcBef>
          <a:spcPct val="0"/>
        </a:spcBef>
        <a:buNone/>
        <a:defRPr sz="2800" b="1" i="0" kern="800" spc="-53">
          <a:solidFill>
            <a:srgbClr val="00497B"/>
          </a:solidFill>
          <a:latin typeface="Helvetica"/>
          <a:ea typeface="Gill Sans MT"/>
          <a:cs typeface="Helvetica"/>
        </a:defRPr>
      </a:lvl1pPr>
    </p:titleStyle>
    <p:bodyStyle>
      <a:lvl1pPr marL="228594" indent="-228594" algn="l" defTabSz="1219170" rtl="0" eaLnBrk="1" latinLnBrk="0" hangingPunct="1">
        <a:lnSpc>
          <a:spcPct val="100000"/>
        </a:lnSpc>
        <a:spcBef>
          <a:spcPts val="2400"/>
        </a:spcBef>
        <a:buClr>
          <a:schemeClr val="tx1">
            <a:lumMod val="60000"/>
            <a:lumOff val="40000"/>
          </a:schemeClr>
        </a:buClr>
        <a:buFont typeface="Arial" panose="020B0604020202020204" pitchFamily="34" charset="0"/>
        <a:buChar char="•"/>
        <a:defRPr sz="2400" b="0" i="0" kern="800" spc="-13">
          <a:solidFill>
            <a:schemeClr val="tx1"/>
          </a:solidFill>
          <a:latin typeface="Helvetica"/>
          <a:ea typeface="Gill Sans MT"/>
          <a:cs typeface="Helvetica"/>
        </a:defRPr>
      </a:lvl1pPr>
      <a:lvl2pPr marL="630238" indent="-341313" algn="l" defTabSz="1219170" rtl="0" eaLnBrk="1" latinLnBrk="0" hangingPunct="1">
        <a:lnSpc>
          <a:spcPct val="100000"/>
        </a:lnSpc>
        <a:spcBef>
          <a:spcPts val="600"/>
        </a:spcBef>
        <a:buClr>
          <a:schemeClr val="tx1">
            <a:lumMod val="60000"/>
            <a:lumOff val="40000"/>
          </a:schemeClr>
        </a:buClr>
        <a:buFont typeface="System Font Regular"/>
        <a:buChar char="—"/>
        <a:defRPr sz="1800" b="0" i="0" kern="800">
          <a:solidFill>
            <a:srgbClr val="0D94D7"/>
          </a:solidFill>
          <a:latin typeface="Helvetica"/>
          <a:ea typeface="Gill Sans MT"/>
          <a:cs typeface="Helvetica"/>
        </a:defRPr>
      </a:lvl2pPr>
      <a:lvl3pPr marL="855663" indent="-227013" algn="l" defTabSz="1219170" rtl="0" eaLnBrk="1" latinLnBrk="0" hangingPunct="1">
        <a:lnSpc>
          <a:spcPct val="100000"/>
        </a:lnSpc>
        <a:spcBef>
          <a:spcPts val="600"/>
        </a:spcBef>
        <a:buClr>
          <a:schemeClr val="tx1">
            <a:lumMod val="60000"/>
            <a:lumOff val="40000"/>
          </a:schemeClr>
        </a:buClr>
        <a:buSzPct val="75000"/>
        <a:buFont typeface="Courier New"/>
        <a:buChar char="o"/>
        <a:tabLst/>
        <a:defRPr sz="1800" b="0" i="0" kern="800">
          <a:solidFill>
            <a:schemeClr val="tx1"/>
          </a:solidFill>
          <a:latin typeface="Helvetica"/>
          <a:ea typeface="Gill Sans MT"/>
          <a:cs typeface="Helvetica"/>
        </a:defRPr>
      </a:lvl3pPr>
      <a:lvl4pPr marL="1084263" indent="-227013" algn="l" defTabSz="1144588" rtl="0" eaLnBrk="1" latinLnBrk="0" hangingPunct="1">
        <a:lnSpc>
          <a:spcPct val="100000"/>
        </a:lnSpc>
        <a:spcBef>
          <a:spcPts val="600"/>
        </a:spcBef>
        <a:buClr>
          <a:schemeClr val="tx1">
            <a:lumMod val="60000"/>
            <a:lumOff val="40000"/>
          </a:schemeClr>
        </a:buClr>
        <a:buFont typeface="System Font Regular"/>
        <a:buChar char="–"/>
        <a:defRPr sz="1800" b="0" i="0" kern="800">
          <a:solidFill>
            <a:schemeClr val="tx1"/>
          </a:solidFill>
          <a:latin typeface="Helvetica"/>
          <a:ea typeface="Gill Sans MT"/>
          <a:cs typeface="Helvetica"/>
        </a:defRPr>
      </a:lvl4pPr>
      <a:lvl5pPr marL="1311275" indent="-227013" algn="l" defTabSz="1252538" rtl="0" eaLnBrk="1" latinLnBrk="0" hangingPunct="1">
        <a:lnSpc>
          <a:spcPct val="100000"/>
        </a:lnSpc>
        <a:spcBef>
          <a:spcPts val="600"/>
        </a:spcBef>
        <a:buClr>
          <a:schemeClr val="tx1">
            <a:lumMod val="60000"/>
            <a:lumOff val="40000"/>
          </a:schemeClr>
        </a:buClr>
        <a:buSzPct val="67000"/>
        <a:buFont typeface="System Font Regular"/>
        <a:buChar char="•"/>
        <a:defRPr sz="1800" b="0" i="0" kern="800">
          <a:solidFill>
            <a:schemeClr val="tx1"/>
          </a:solidFill>
          <a:latin typeface="Helvetica"/>
          <a:ea typeface="Gill Sans MT"/>
          <a:cs typeface="Helvetica"/>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75000"/>
          </a:schemeClr>
        </a:solidFill>
        <a:effectLst/>
      </p:bgPr>
    </p:bg>
    <p:spTree>
      <p:nvGrpSpPr>
        <p:cNvPr id="1" name=""/>
        <p:cNvGrpSpPr/>
        <p:nvPr/>
      </p:nvGrpSpPr>
      <p:grpSpPr>
        <a:xfrm>
          <a:off x="0" y="0"/>
          <a:ext cx="0" cy="0"/>
          <a:chOff x="0" y="0"/>
          <a:chExt cx="0" cy="0"/>
        </a:xfrm>
      </p:grpSpPr>
      <p:sp>
        <p:nvSpPr>
          <p:cNvPr id="11" name="Text Placeholder 2"/>
          <p:cNvSpPr>
            <a:spLocks noGrp="1"/>
          </p:cNvSpPr>
          <p:nvPr>
            <p:ph type="body" idx="1"/>
          </p:nvPr>
        </p:nvSpPr>
        <p:spPr>
          <a:xfrm>
            <a:off x="1525078" y="1752600"/>
            <a:ext cx="9753600" cy="429219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Slide Number Placeholder 5">
            <a:extLst>
              <a:ext uri="{FF2B5EF4-FFF2-40B4-BE49-F238E27FC236}">
                <a16:creationId xmlns:a16="http://schemas.microsoft.com/office/drawing/2014/main" id="{D766B15A-9CBF-0142-9109-D811088DE67A}"/>
              </a:ext>
            </a:extLst>
          </p:cNvPr>
          <p:cNvSpPr txBox="1">
            <a:spLocks/>
          </p:cNvSpPr>
          <p:nvPr/>
        </p:nvSpPr>
        <p:spPr>
          <a:xfrm>
            <a:off x="1524000" y="6297359"/>
            <a:ext cx="4572000" cy="284693"/>
          </a:xfrm>
          <a:prstGeom prst="rect">
            <a:avLst/>
          </a:prstGeom>
        </p:spPr>
        <p:txBody>
          <a:bodyPr vert="horz" wrap="square" lIns="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r>
              <a:rPr lang="en-US" sz="1050" spc="20" dirty="0">
                <a:solidFill>
                  <a:schemeClr val="accent6">
                    <a:lumMod val="60000"/>
                    <a:lumOff val="40000"/>
                  </a:schemeClr>
                </a:solidFill>
                <a:latin typeface="+mn-lt"/>
                <a:ea typeface="Gill Sans MT"/>
              </a:rPr>
              <a:t>JACK KENT COOKE FOUNDATION </a:t>
            </a:r>
          </a:p>
        </p:txBody>
      </p:sp>
      <p:sp>
        <p:nvSpPr>
          <p:cNvPr id="30" name="Slide Number Placeholder 5">
            <a:extLst>
              <a:ext uri="{FF2B5EF4-FFF2-40B4-BE49-F238E27FC236}">
                <a16:creationId xmlns:a16="http://schemas.microsoft.com/office/drawing/2014/main" id="{EF1C5CFE-FB00-7F4C-AC49-9F2A40B05513}"/>
              </a:ext>
            </a:extLst>
          </p:cNvPr>
          <p:cNvSpPr txBox="1">
            <a:spLocks/>
          </p:cNvSpPr>
          <p:nvPr/>
        </p:nvSpPr>
        <p:spPr>
          <a:xfrm>
            <a:off x="10891081" y="6378171"/>
            <a:ext cx="93084" cy="219181"/>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00" smtClean="0">
                <a:solidFill>
                  <a:schemeClr val="accent6">
                    <a:lumMod val="60000"/>
                    <a:lumOff val="40000"/>
                  </a:schemeClr>
                </a:solidFill>
                <a:latin typeface="Helvetica"/>
                <a:cs typeface="Helvetica"/>
              </a:rPr>
              <a:pPr algn="ctr"/>
              <a:t>‹#›</a:t>
            </a:fld>
            <a:endParaRPr lang="en-US" sz="700" dirty="0">
              <a:solidFill>
                <a:schemeClr val="accent6">
                  <a:lumMod val="60000"/>
                  <a:lumOff val="40000"/>
                </a:schemeClr>
              </a:solidFill>
              <a:latin typeface="Helvetica"/>
              <a:cs typeface="Helvetica"/>
            </a:endParaRPr>
          </a:p>
        </p:txBody>
      </p:sp>
      <p:sp>
        <p:nvSpPr>
          <p:cNvPr id="31" name="Rectangle 9">
            <a:extLst>
              <a:ext uri="{FF2B5EF4-FFF2-40B4-BE49-F238E27FC236}">
                <a16:creationId xmlns:a16="http://schemas.microsoft.com/office/drawing/2014/main" id="{2E4999D6-65B6-CC4F-B420-00671A4236CE}"/>
              </a:ext>
            </a:extLst>
          </p:cNvPr>
          <p:cNvSpPr/>
          <p:nvPr/>
        </p:nvSpPr>
        <p:spPr>
          <a:xfrm rot="13500000">
            <a:off x="11143195"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1">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lumMod val="40000"/>
                  <a:lumOff val="60000"/>
                </a:schemeClr>
              </a:solidFill>
              <a:effectLst/>
              <a:uLnTx/>
              <a:uFillTx/>
              <a:latin typeface="Gill Sans MT"/>
              <a:ea typeface="+mn-ea"/>
              <a:cs typeface="+mn-cs"/>
            </a:endParaRPr>
          </a:p>
        </p:txBody>
      </p:sp>
      <p:sp>
        <p:nvSpPr>
          <p:cNvPr id="32" name="Action Button: Forward or Next 31">
            <a:hlinkClick r:id="" action="ppaction://hlinkshowjump?jump=nextslide" highlightClick="1"/>
            <a:extLst>
              <a:ext uri="{FF2B5EF4-FFF2-40B4-BE49-F238E27FC236}">
                <a16:creationId xmlns:a16="http://schemas.microsoft.com/office/drawing/2014/main" id="{6D49F7DC-4491-3B4A-B908-048F42883AC3}"/>
              </a:ext>
            </a:extLst>
          </p:cNvPr>
          <p:cNvSpPr/>
          <p:nvPr/>
        </p:nvSpPr>
        <p:spPr>
          <a:xfrm>
            <a:off x="11065521" y="6385673"/>
            <a:ext cx="212079" cy="212079"/>
          </a:xfrm>
          <a:prstGeom prst="actionButtonForwardNext">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3" name="Action Button: Back or Previous 32">
            <a:hlinkClick r:id="" action="ppaction://hlinkshowjump?jump=previousslide" highlightClick="1"/>
            <a:extLst>
              <a:ext uri="{FF2B5EF4-FFF2-40B4-BE49-F238E27FC236}">
                <a16:creationId xmlns:a16="http://schemas.microsoft.com/office/drawing/2014/main" id="{BAF07724-70F5-E24A-AC90-1E97F538C57C}"/>
              </a:ext>
            </a:extLst>
          </p:cNvPr>
          <p:cNvSpPr/>
          <p:nvPr/>
        </p:nvSpPr>
        <p:spPr>
          <a:xfrm>
            <a:off x="10593297" y="6378571"/>
            <a:ext cx="216428" cy="219181"/>
          </a:xfrm>
          <a:prstGeom prst="actionButtonBackPrevious">
            <a:avLst/>
          </a:prstGeom>
          <a:solidFill>
            <a:srgbClr val="00CAC5">
              <a:alpha val="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4" name="Slide Number Placeholder 5">
            <a:extLst>
              <a:ext uri="{FF2B5EF4-FFF2-40B4-BE49-F238E27FC236}">
                <a16:creationId xmlns:a16="http://schemas.microsoft.com/office/drawing/2014/main" id="{5C143AA8-0971-D74B-98B9-DE58CBD26AD8}"/>
              </a:ext>
            </a:extLst>
          </p:cNvPr>
          <p:cNvSpPr txBox="1">
            <a:spLocks/>
          </p:cNvSpPr>
          <p:nvPr/>
        </p:nvSpPr>
        <p:spPr>
          <a:xfrm>
            <a:off x="10894823" y="6376010"/>
            <a:ext cx="68622" cy="161579"/>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800" dirty="0">
              <a:solidFill>
                <a:schemeClr val="bg1">
                  <a:lumMod val="40000"/>
                  <a:lumOff val="60000"/>
                </a:schemeClr>
              </a:solidFill>
              <a:latin typeface="Gill Sans MT"/>
            </a:endParaRPr>
          </a:p>
        </p:txBody>
      </p:sp>
      <p:sp>
        <p:nvSpPr>
          <p:cNvPr id="36" name="Rectangle 9">
            <a:extLst>
              <a:ext uri="{FF2B5EF4-FFF2-40B4-BE49-F238E27FC236}">
                <a16:creationId xmlns:a16="http://schemas.microsoft.com/office/drawing/2014/main" id="{519E8086-5330-614A-A69F-C8A478DC8AB3}"/>
              </a:ext>
            </a:extLst>
          </p:cNvPr>
          <p:cNvSpPr/>
          <p:nvPr/>
        </p:nvSpPr>
        <p:spPr>
          <a:xfrm rot="2700000">
            <a:off x="10679973" y="6463174"/>
            <a:ext cx="47502" cy="47502"/>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ap="flat" cmpd="sng" algn="ctr">
            <a:solidFill>
              <a:schemeClr val="bg1">
                <a:lumMod val="40000"/>
                <a:lumOff val="6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bg1">
                  <a:lumMod val="40000"/>
                  <a:lumOff val="60000"/>
                </a:schemeClr>
              </a:solidFill>
              <a:effectLst/>
              <a:uLnTx/>
              <a:uFillTx/>
              <a:latin typeface="Gill Sans MT"/>
              <a:ea typeface="+mn-ea"/>
              <a:cs typeface="+mn-cs"/>
            </a:endParaRPr>
          </a:p>
        </p:txBody>
      </p:sp>
      <p:sp>
        <p:nvSpPr>
          <p:cNvPr id="4" name="Title Placeholder 3"/>
          <p:cNvSpPr>
            <a:spLocks noGrp="1"/>
          </p:cNvSpPr>
          <p:nvPr>
            <p:ph type="title"/>
          </p:nvPr>
        </p:nvSpPr>
        <p:spPr>
          <a:xfrm>
            <a:off x="1525078" y="685800"/>
            <a:ext cx="9753600" cy="1143000"/>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786871254"/>
      </p:ext>
    </p:extLst>
  </p:cSld>
  <p:clrMap bg1="dk1" tx1="lt1" bg2="dk2"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lnSpc>
          <a:spcPct val="86000"/>
        </a:lnSpc>
        <a:spcBef>
          <a:spcPct val="0"/>
        </a:spcBef>
        <a:buNone/>
        <a:defRPr sz="2800" b="1" i="0" kern="800" spc="-53">
          <a:solidFill>
            <a:schemeClr val="tx2"/>
          </a:solidFill>
          <a:latin typeface="Helvetica"/>
          <a:ea typeface="Gill Sans MT"/>
          <a:cs typeface="Helvetica"/>
        </a:defRPr>
      </a:lvl1pPr>
    </p:titleStyle>
    <p:bodyStyle>
      <a:lvl1pPr marL="228594" indent="-228594" algn="l" defTabSz="1219170" rtl="0" eaLnBrk="1" latinLnBrk="0" hangingPunct="1">
        <a:lnSpc>
          <a:spcPct val="100000"/>
        </a:lnSpc>
        <a:spcBef>
          <a:spcPts val="2400"/>
        </a:spcBef>
        <a:buClr>
          <a:schemeClr val="bg1">
            <a:lumMod val="40000"/>
            <a:lumOff val="60000"/>
          </a:schemeClr>
        </a:buClr>
        <a:buFont typeface="Arial" panose="020B0604020202020204" pitchFamily="34" charset="0"/>
        <a:buChar char="•"/>
        <a:defRPr sz="2400" b="0" i="0" kern="800" spc="-13">
          <a:solidFill>
            <a:srgbClr val="FFFFFF"/>
          </a:solidFill>
          <a:latin typeface="Helvetica"/>
          <a:ea typeface="Gill Sans MT"/>
          <a:cs typeface="Helvetica"/>
        </a:defRPr>
      </a:lvl1pPr>
      <a:lvl2pPr marL="630238" indent="-341313" algn="l" defTabSz="1219170" rtl="0" eaLnBrk="1" latinLnBrk="0" hangingPunct="1">
        <a:lnSpc>
          <a:spcPct val="100000"/>
        </a:lnSpc>
        <a:spcBef>
          <a:spcPts val="600"/>
        </a:spcBef>
        <a:buClr>
          <a:schemeClr val="bg1">
            <a:lumMod val="40000"/>
            <a:lumOff val="60000"/>
          </a:schemeClr>
        </a:buClr>
        <a:buFont typeface="System Font Regular"/>
        <a:buChar char="—"/>
        <a:defRPr sz="1800" b="0" i="0" kern="800">
          <a:solidFill>
            <a:srgbClr val="FFFFFF"/>
          </a:solidFill>
          <a:latin typeface="Helvetica"/>
          <a:ea typeface="Gill Sans MT"/>
          <a:cs typeface="Helvetica"/>
        </a:defRPr>
      </a:lvl2pPr>
      <a:lvl3pPr marL="855663" indent="-227013" algn="l" defTabSz="1219170" rtl="0" eaLnBrk="1" latinLnBrk="0" hangingPunct="1">
        <a:lnSpc>
          <a:spcPct val="100000"/>
        </a:lnSpc>
        <a:spcBef>
          <a:spcPts val="600"/>
        </a:spcBef>
        <a:buClr>
          <a:schemeClr val="bg1">
            <a:lumMod val="40000"/>
            <a:lumOff val="60000"/>
          </a:schemeClr>
        </a:buClr>
        <a:buSzPct val="75000"/>
        <a:buFont typeface="Courier New"/>
        <a:buChar char="o"/>
        <a:tabLst/>
        <a:defRPr sz="1800" b="0" i="0" kern="800">
          <a:solidFill>
            <a:schemeClr val="bg1">
              <a:lumMod val="20000"/>
              <a:lumOff val="80000"/>
            </a:schemeClr>
          </a:solidFill>
          <a:latin typeface="Helvetica"/>
          <a:ea typeface="Gill Sans MT"/>
          <a:cs typeface="Helvetica"/>
        </a:defRPr>
      </a:lvl3pPr>
      <a:lvl4pPr marL="1084263" indent="-227013" algn="l" defTabSz="1144588" rtl="0" eaLnBrk="1" latinLnBrk="0" hangingPunct="1">
        <a:lnSpc>
          <a:spcPct val="100000"/>
        </a:lnSpc>
        <a:spcBef>
          <a:spcPts val="600"/>
        </a:spcBef>
        <a:buClr>
          <a:schemeClr val="bg1">
            <a:lumMod val="40000"/>
            <a:lumOff val="60000"/>
          </a:schemeClr>
        </a:buClr>
        <a:buFont typeface="System Font Regular"/>
        <a:buChar char="–"/>
        <a:defRPr sz="1800" b="0" i="0" kern="800">
          <a:solidFill>
            <a:schemeClr val="bg1">
              <a:lumMod val="20000"/>
              <a:lumOff val="80000"/>
            </a:schemeClr>
          </a:solidFill>
          <a:latin typeface="Helvetica"/>
          <a:ea typeface="Gill Sans MT"/>
          <a:cs typeface="Helvetica"/>
        </a:defRPr>
      </a:lvl4pPr>
      <a:lvl5pPr marL="1311275" indent="-227013" algn="l" defTabSz="1252538" rtl="0" eaLnBrk="1" latinLnBrk="0" hangingPunct="1">
        <a:lnSpc>
          <a:spcPct val="100000"/>
        </a:lnSpc>
        <a:spcBef>
          <a:spcPts val="600"/>
        </a:spcBef>
        <a:buClr>
          <a:schemeClr val="bg1">
            <a:lumMod val="40000"/>
            <a:lumOff val="60000"/>
          </a:schemeClr>
        </a:buClr>
        <a:buSzPct val="67000"/>
        <a:buFont typeface="System Font Regular"/>
        <a:buChar char="•"/>
        <a:defRPr sz="1800" b="0" i="0" kern="800">
          <a:solidFill>
            <a:schemeClr val="bg1">
              <a:lumMod val="20000"/>
              <a:lumOff val="80000"/>
            </a:schemeClr>
          </a:solidFill>
          <a:latin typeface="Helvetica"/>
          <a:ea typeface="Gill Sans MT"/>
          <a:cs typeface="Helvetica"/>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949298"/>
      </p:ext>
    </p:extLst>
  </p:cSld>
  <p:clrMap bg1="dk1" tx1="lt1" bg2="dk2" tx2="lt2" accent1="accent1" accent2="accent2" accent3="accent3" accent4="accent4" accent5="accent5" accent6="accent6" hlink="hlink" folHlink="folHlink"/>
  <p:sldLayoutIdLst>
    <p:sldLayoutId id="2147484110" r:id="rId1"/>
    <p:sldLayoutId id="2147484165" r:id="rId2"/>
    <p:sldLayoutId id="2147484115" r:id="rId3"/>
    <p:sldLayoutId id="2147484161" r:id="rId4"/>
    <p:sldLayoutId id="2147484117" r:id="rId5"/>
    <p:sldLayoutId id="2147484162" r:id="rId6"/>
    <p:sldLayoutId id="2147484118" r:id="rId7"/>
    <p:sldLayoutId id="2147484163" r:id="rId8"/>
    <p:sldLayoutId id="2147484122" r:id="rId9"/>
    <p:sldLayoutId id="214748416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slideLayout" Target="../slideLayouts/slideLayout24.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6.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6.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3451592"/>
            <a:ext cx="9601200" cy="1323439"/>
          </a:xfrm>
          <a:prstGeom prst="rect">
            <a:avLst/>
          </a:prstGeom>
          <a:noFill/>
        </p:spPr>
        <p:txBody>
          <a:bodyPr wrap="square" rtlCol="0">
            <a:spAutoFit/>
          </a:bodyPr>
          <a:lstStyle/>
          <a:p>
            <a:r>
              <a:rPr lang="en-US" sz="4000" dirty="0">
                <a:solidFill>
                  <a:srgbClr val="FFFFFF"/>
                </a:solidFill>
                <a:latin typeface="Helvetica"/>
                <a:cs typeface="Helvetica"/>
              </a:rPr>
              <a:t>The Cooke Undergraduate Transfer Scholarship</a:t>
            </a:r>
          </a:p>
        </p:txBody>
      </p:sp>
      <p:sp>
        <p:nvSpPr>
          <p:cNvPr id="5" name="TextBox 4"/>
          <p:cNvSpPr txBox="1"/>
          <p:nvPr/>
        </p:nvSpPr>
        <p:spPr>
          <a:xfrm>
            <a:off x="1319671" y="3051482"/>
            <a:ext cx="3962400" cy="400110"/>
          </a:xfrm>
          <a:prstGeom prst="rect">
            <a:avLst/>
          </a:prstGeom>
          <a:noFill/>
        </p:spPr>
        <p:txBody>
          <a:bodyPr wrap="square" rtlCol="0">
            <a:spAutoFit/>
          </a:bodyPr>
          <a:lstStyle/>
          <a:p>
            <a:r>
              <a:rPr lang="en-US" sz="2000" dirty="0">
                <a:solidFill>
                  <a:schemeClr val="tx1">
                    <a:lumMod val="75000"/>
                  </a:schemeClr>
                </a:solidFill>
                <a:latin typeface="Helvetica"/>
                <a:cs typeface="Helvetica"/>
              </a:rPr>
              <a:t>Fall 2025</a:t>
            </a:r>
          </a:p>
        </p:txBody>
      </p:sp>
      <p:sp>
        <p:nvSpPr>
          <p:cNvPr id="6" name="TextBox 5"/>
          <p:cNvSpPr txBox="1"/>
          <p:nvPr/>
        </p:nvSpPr>
        <p:spPr>
          <a:xfrm>
            <a:off x="1295400" y="4655605"/>
            <a:ext cx="9576930" cy="400110"/>
          </a:xfrm>
          <a:prstGeom prst="rect">
            <a:avLst/>
          </a:prstGeom>
          <a:noFill/>
        </p:spPr>
        <p:txBody>
          <a:bodyPr wrap="square" lIns="91440" tIns="45720" rIns="91440" bIns="45720" rtlCol="0" anchor="t">
            <a:spAutoFit/>
          </a:bodyPr>
          <a:lstStyle/>
          <a:p>
            <a:r>
              <a:rPr lang="en-US" sz="2000" dirty="0">
                <a:solidFill>
                  <a:srgbClr val="60C4F6"/>
                </a:solidFill>
                <a:latin typeface="Helvetica"/>
                <a:cs typeface="Helvetica"/>
              </a:rPr>
              <a:t>Application period: October 1, 2025 – January 7, 2026</a:t>
            </a:r>
          </a:p>
        </p:txBody>
      </p:sp>
      <p:pic>
        <p:nvPicPr>
          <p:cNvPr id="8" name="Picture 7"/>
          <p:cNvPicPr>
            <a:picLocks noChangeAspect="1"/>
          </p:cNvPicPr>
          <p:nvPr/>
        </p:nvPicPr>
        <p:blipFill>
          <a:blip r:embed="rId2"/>
          <a:stretch>
            <a:fillRect/>
          </a:stretch>
        </p:blipFill>
        <p:spPr>
          <a:xfrm>
            <a:off x="8001000" y="1447800"/>
            <a:ext cx="2631440" cy="599724"/>
          </a:xfrm>
          <a:prstGeom prst="rect">
            <a:avLst/>
          </a:prstGeom>
        </p:spPr>
      </p:pic>
    </p:spTree>
    <p:extLst>
      <p:ext uri="{BB962C8B-B14F-4D97-AF65-F5344CB8AC3E}">
        <p14:creationId xmlns:p14="http://schemas.microsoft.com/office/powerpoint/2010/main" val="2409672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6776" y="914400"/>
            <a:ext cx="6697466" cy="584776"/>
          </a:xfrm>
          <a:prstGeom prst="rect">
            <a:avLst/>
          </a:prstGeom>
          <a:noFill/>
        </p:spPr>
        <p:txBody>
          <a:bodyPr wrap="none" rtlCol="0">
            <a:spAutoFit/>
          </a:bodyPr>
          <a:lstStyle/>
          <a:p>
            <a:pPr algn="ctr"/>
            <a:r>
              <a:rPr lang="en-US" sz="3200" dirty="0">
                <a:solidFill>
                  <a:schemeClr val="tx2"/>
                </a:solidFill>
              </a:rPr>
              <a:t>TRANSFER SCHOLAR EXPERIENCE</a:t>
            </a:r>
          </a:p>
        </p:txBody>
      </p:sp>
      <p:cxnSp>
        <p:nvCxnSpPr>
          <p:cNvPr id="3" name="Straight Connector 2"/>
          <p:cNvCxnSpPr/>
          <p:nvPr/>
        </p:nvCxnSpPr>
        <p:spPr>
          <a:xfrm flipH="1">
            <a:off x="2895332" y="1676400"/>
            <a:ext cx="6476999" cy="0"/>
          </a:xfrm>
          <a:prstGeom prst="line">
            <a:avLst/>
          </a:prstGeom>
          <a:ln w="6350" cmpd="sng">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4224930" y="1821927"/>
            <a:ext cx="2423994" cy="2423994"/>
          </a:xfrm>
          <a:prstGeom prst="ellipse">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427158" y="3741003"/>
            <a:ext cx="2423994" cy="2423994"/>
          </a:xfrm>
          <a:prstGeom prst="ellipse">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767006" y="1821927"/>
            <a:ext cx="2423994" cy="2423994"/>
          </a:xfrm>
          <a:prstGeom prst="ellipse">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988758" y="3741003"/>
            <a:ext cx="2423994" cy="2423994"/>
          </a:xfrm>
          <a:prstGeom prst="ellipse">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646358" y="1821927"/>
            <a:ext cx="2423994" cy="2423994"/>
          </a:xfrm>
          <a:prstGeom prst="ellipse">
            <a:avLst/>
          </a:prstGeom>
          <a:solidFill>
            <a:srgbClr val="FFFFFF"/>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865558" y="3741003"/>
            <a:ext cx="2423994" cy="2423994"/>
          </a:xfrm>
          <a:prstGeom prst="ellipse">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929671" y="2018475"/>
            <a:ext cx="2162634" cy="738664"/>
          </a:xfrm>
          <a:prstGeom prst="rect">
            <a:avLst/>
          </a:prstGeom>
          <a:noFill/>
        </p:spPr>
        <p:txBody>
          <a:bodyPr wrap="square" rtlCol="0">
            <a:spAutoFit/>
          </a:bodyPr>
          <a:lstStyle/>
          <a:p>
            <a:pPr algn="ctr"/>
            <a:r>
              <a:rPr lang="en-US" sz="1400" b="1" dirty="0">
                <a:solidFill>
                  <a:srgbClr val="1E73B3"/>
                </a:solidFill>
              </a:rPr>
              <a:t>CAREER &amp; </a:t>
            </a:r>
          </a:p>
          <a:p>
            <a:pPr algn="ctr"/>
            <a:r>
              <a:rPr lang="en-US" sz="1400" b="1" dirty="0">
                <a:solidFill>
                  <a:srgbClr val="1E73B3"/>
                </a:solidFill>
              </a:rPr>
              <a:t>GRADUATE SCHOOL PREP</a:t>
            </a:r>
            <a:endParaRPr lang="en-US" sz="1400" dirty="0">
              <a:solidFill>
                <a:srgbClr val="1E73B3"/>
              </a:solidFill>
            </a:endParaRPr>
          </a:p>
        </p:txBody>
      </p:sp>
      <p:sp>
        <p:nvSpPr>
          <p:cNvPr id="11" name="TextBox 10"/>
          <p:cNvSpPr txBox="1"/>
          <p:nvPr/>
        </p:nvSpPr>
        <p:spPr>
          <a:xfrm>
            <a:off x="4360121" y="2143780"/>
            <a:ext cx="2162634" cy="523220"/>
          </a:xfrm>
          <a:prstGeom prst="rect">
            <a:avLst/>
          </a:prstGeom>
          <a:noFill/>
        </p:spPr>
        <p:txBody>
          <a:bodyPr wrap="square" rtlCol="0">
            <a:spAutoFit/>
          </a:bodyPr>
          <a:lstStyle/>
          <a:p>
            <a:pPr algn="ctr"/>
            <a:r>
              <a:rPr lang="en-US" sz="1400" b="1" dirty="0">
                <a:solidFill>
                  <a:srgbClr val="1E73B3"/>
                </a:solidFill>
              </a:rPr>
              <a:t>ACADEMIC </a:t>
            </a:r>
          </a:p>
          <a:p>
            <a:pPr algn="ctr"/>
            <a:r>
              <a:rPr lang="en-US" sz="1400" b="1" dirty="0">
                <a:solidFill>
                  <a:srgbClr val="1E73B3"/>
                </a:solidFill>
              </a:rPr>
              <a:t>ADVISING</a:t>
            </a:r>
            <a:endParaRPr lang="en-US" sz="1400" dirty="0">
              <a:solidFill>
                <a:srgbClr val="1E73B3"/>
              </a:solidFill>
            </a:endParaRPr>
          </a:p>
        </p:txBody>
      </p:sp>
      <p:sp>
        <p:nvSpPr>
          <p:cNvPr id="12" name="TextBox 11"/>
          <p:cNvSpPr txBox="1"/>
          <p:nvPr/>
        </p:nvSpPr>
        <p:spPr>
          <a:xfrm>
            <a:off x="6781549" y="2143780"/>
            <a:ext cx="2162634" cy="523220"/>
          </a:xfrm>
          <a:prstGeom prst="rect">
            <a:avLst/>
          </a:prstGeom>
          <a:noFill/>
        </p:spPr>
        <p:txBody>
          <a:bodyPr wrap="square" rtlCol="0">
            <a:spAutoFit/>
          </a:bodyPr>
          <a:lstStyle/>
          <a:p>
            <a:pPr algn="ctr"/>
            <a:r>
              <a:rPr lang="en-US" sz="1400" b="1" dirty="0">
                <a:solidFill>
                  <a:srgbClr val="1E73B3"/>
                </a:solidFill>
              </a:rPr>
              <a:t>PURSUE ANY</a:t>
            </a:r>
            <a:br>
              <a:rPr lang="en-US" sz="1400" b="1" dirty="0">
                <a:solidFill>
                  <a:srgbClr val="1E73B3"/>
                </a:solidFill>
              </a:rPr>
            </a:br>
            <a:r>
              <a:rPr lang="en-US" sz="1400" b="1" dirty="0">
                <a:solidFill>
                  <a:srgbClr val="1E73B3"/>
                </a:solidFill>
              </a:rPr>
              <a:t>AREA OF STUDY</a:t>
            </a:r>
            <a:endParaRPr lang="en-US" sz="1400" dirty="0">
              <a:solidFill>
                <a:srgbClr val="1E73B3"/>
              </a:solidFill>
            </a:endParaRPr>
          </a:p>
        </p:txBody>
      </p:sp>
      <p:sp>
        <p:nvSpPr>
          <p:cNvPr id="13" name="TextBox 12"/>
          <p:cNvSpPr txBox="1"/>
          <p:nvPr/>
        </p:nvSpPr>
        <p:spPr>
          <a:xfrm>
            <a:off x="3123949" y="5257800"/>
            <a:ext cx="2162634" cy="523220"/>
          </a:xfrm>
          <a:prstGeom prst="rect">
            <a:avLst/>
          </a:prstGeom>
          <a:noFill/>
        </p:spPr>
        <p:txBody>
          <a:bodyPr wrap="square" rtlCol="0">
            <a:spAutoFit/>
          </a:bodyPr>
          <a:lstStyle/>
          <a:p>
            <a:pPr algn="ctr"/>
            <a:r>
              <a:rPr lang="en-US" sz="1400" b="1" dirty="0">
                <a:solidFill>
                  <a:srgbClr val="1E73B3"/>
                </a:solidFill>
              </a:rPr>
              <a:t>COOKE SCHOLAR</a:t>
            </a:r>
            <a:br>
              <a:rPr lang="en-US" sz="1400" b="1" dirty="0">
                <a:solidFill>
                  <a:srgbClr val="1E73B3"/>
                </a:solidFill>
              </a:rPr>
            </a:br>
            <a:r>
              <a:rPr lang="en-US" sz="1400" b="1" dirty="0">
                <a:solidFill>
                  <a:srgbClr val="1E73B3"/>
                </a:solidFill>
              </a:rPr>
              <a:t>COMMUNITY</a:t>
            </a:r>
            <a:endParaRPr lang="en-US" sz="1400" dirty="0">
              <a:solidFill>
                <a:srgbClr val="1E73B3"/>
              </a:solidFill>
            </a:endParaRPr>
          </a:p>
        </p:txBody>
      </p:sp>
      <p:sp>
        <p:nvSpPr>
          <p:cNvPr id="14" name="TextBox 13"/>
          <p:cNvSpPr txBox="1"/>
          <p:nvPr/>
        </p:nvSpPr>
        <p:spPr>
          <a:xfrm>
            <a:off x="5435655" y="5105400"/>
            <a:ext cx="2416022" cy="1015663"/>
          </a:xfrm>
          <a:prstGeom prst="rect">
            <a:avLst/>
          </a:prstGeom>
          <a:noFill/>
        </p:spPr>
        <p:txBody>
          <a:bodyPr wrap="square" rtlCol="0">
            <a:spAutoFit/>
          </a:bodyPr>
          <a:lstStyle/>
          <a:p>
            <a:pPr algn="ctr"/>
            <a:r>
              <a:rPr lang="en-US" sz="1400" b="1" dirty="0">
                <a:solidFill>
                  <a:srgbClr val="1E73B3"/>
                </a:solidFill>
              </a:rPr>
              <a:t>INTERNSHIP</a:t>
            </a:r>
            <a:br>
              <a:rPr lang="en-US" sz="1400" b="1" dirty="0">
                <a:solidFill>
                  <a:srgbClr val="1E73B3"/>
                </a:solidFill>
              </a:rPr>
            </a:br>
            <a:r>
              <a:rPr lang="en-US" sz="1400" b="1" dirty="0">
                <a:solidFill>
                  <a:srgbClr val="1E73B3"/>
                </a:solidFill>
              </a:rPr>
              <a:t>&amp; PROFESSIONAL</a:t>
            </a:r>
          </a:p>
          <a:p>
            <a:pPr algn="ctr"/>
            <a:r>
              <a:rPr lang="en-US" sz="1400" b="1" dirty="0">
                <a:solidFill>
                  <a:srgbClr val="1E73B3"/>
                </a:solidFill>
              </a:rPr>
              <a:t>CONFERENCES</a:t>
            </a:r>
          </a:p>
          <a:p>
            <a:pPr algn="ctr"/>
            <a:endParaRPr lang="en-US" sz="1800" dirty="0">
              <a:solidFill>
                <a:schemeClr val="tx2">
                  <a:lumMod val="50000"/>
                </a:schemeClr>
              </a:solidFill>
            </a:endParaRPr>
          </a:p>
        </p:txBody>
      </p:sp>
      <p:sp>
        <p:nvSpPr>
          <p:cNvPr id="15" name="TextBox 14"/>
          <p:cNvSpPr txBox="1"/>
          <p:nvPr/>
        </p:nvSpPr>
        <p:spPr>
          <a:xfrm>
            <a:off x="7874057" y="5272126"/>
            <a:ext cx="2416018" cy="523220"/>
          </a:xfrm>
          <a:prstGeom prst="rect">
            <a:avLst/>
          </a:prstGeom>
          <a:noFill/>
        </p:spPr>
        <p:txBody>
          <a:bodyPr wrap="square" rtlCol="0">
            <a:spAutoFit/>
          </a:bodyPr>
          <a:lstStyle/>
          <a:p>
            <a:pPr algn="ctr"/>
            <a:r>
              <a:rPr lang="en-US" sz="1400" b="1" dirty="0">
                <a:solidFill>
                  <a:srgbClr val="1E73B3"/>
                </a:solidFill>
              </a:rPr>
              <a:t>GENEROUS FINANCIAL</a:t>
            </a:r>
          </a:p>
          <a:p>
            <a:pPr algn="ctr"/>
            <a:r>
              <a:rPr lang="en-US" sz="1400" b="1" dirty="0">
                <a:solidFill>
                  <a:srgbClr val="1E73B3"/>
                </a:solidFill>
              </a:rPr>
              <a:t>SUPPORT</a:t>
            </a:r>
            <a:endParaRPr lang="en-US" sz="1400" dirty="0">
              <a:solidFill>
                <a:srgbClr val="1E73B3"/>
              </a:solidFill>
            </a:endParaRPr>
          </a:p>
        </p:txBody>
      </p:sp>
      <p:sp>
        <p:nvSpPr>
          <p:cNvPr id="16" name="Oval 15"/>
          <p:cNvSpPr/>
          <p:nvPr/>
        </p:nvSpPr>
        <p:spPr>
          <a:xfrm>
            <a:off x="4207972" y="1821927"/>
            <a:ext cx="2423994" cy="2423994"/>
          </a:xfrm>
          <a:prstGeom prst="ellipse">
            <a:avLst/>
          </a:prstGeom>
          <a:noFill/>
          <a:ln w="762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410200" y="3741003"/>
            <a:ext cx="2423994" cy="2423994"/>
          </a:xfrm>
          <a:prstGeom prst="ellipse">
            <a:avLst/>
          </a:prstGeom>
          <a:noFill/>
          <a:ln w="762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767006" y="1821927"/>
            <a:ext cx="2423994" cy="2423994"/>
          </a:xfrm>
          <a:prstGeom prst="ellipse">
            <a:avLst/>
          </a:prstGeom>
          <a:noFill/>
          <a:ln w="762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629400" y="1821927"/>
            <a:ext cx="2423994" cy="2423994"/>
          </a:xfrm>
          <a:prstGeom prst="ellipse">
            <a:avLst/>
          </a:prstGeom>
          <a:noFill/>
          <a:ln w="76200" cmpd="sng">
            <a:solidFill>
              <a:srgbClr val="B5B5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848600" y="3741003"/>
            <a:ext cx="2423994" cy="2423994"/>
          </a:xfrm>
          <a:prstGeom prst="ellipse">
            <a:avLst/>
          </a:prstGeom>
          <a:noFill/>
          <a:ln w="762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1179" y="2644150"/>
            <a:ext cx="1308682" cy="1073588"/>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0041" y="4191000"/>
            <a:ext cx="1599042" cy="84292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02980" y="4352865"/>
            <a:ext cx="1327770" cy="84903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80819" y="4460385"/>
            <a:ext cx="1655232" cy="748154"/>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3952" y="2697965"/>
            <a:ext cx="1348494" cy="971846"/>
          </a:xfrm>
          <a:prstGeom prst="rect">
            <a:avLst/>
          </a:prstGeom>
        </p:spPr>
      </p:pic>
      <p:sp>
        <p:nvSpPr>
          <p:cNvPr id="26" name="Oval 25"/>
          <p:cNvSpPr/>
          <p:nvPr/>
        </p:nvSpPr>
        <p:spPr>
          <a:xfrm>
            <a:off x="2971800" y="3741003"/>
            <a:ext cx="2423994" cy="2423994"/>
          </a:xfrm>
          <a:prstGeom prst="ellipse">
            <a:avLst/>
          </a:prstGeom>
          <a:noFill/>
          <a:ln w="76200"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28612" y="2736449"/>
            <a:ext cx="1546558" cy="894394"/>
          </a:xfrm>
          <a:prstGeom prst="rect">
            <a:avLst/>
          </a:prstGeom>
        </p:spPr>
      </p:pic>
    </p:spTree>
    <p:extLst>
      <p:ext uri="{BB962C8B-B14F-4D97-AF65-F5344CB8AC3E}">
        <p14:creationId xmlns:p14="http://schemas.microsoft.com/office/powerpoint/2010/main" val="329501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fade">
                                      <p:cBhvr>
                                        <p:cTn id="46" dur="500"/>
                                        <p:tgtEl>
                                          <p:spTgt spid="13">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4" grpId="0"/>
      <p:bldP spid="15" grpId="0"/>
      <p:bldP spid="16" grpId="0" animBg="1"/>
      <p:bldP spid="17" grpId="0" animBg="1"/>
      <p:bldP spid="18" grpId="0" animBg="1"/>
      <p:bldP spid="19" grpId="0" animBg="1"/>
      <p:bldP spid="20"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ah Ansari.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1" y="1988474"/>
            <a:ext cx="3625440" cy="3625440"/>
          </a:xfrm>
          <a:prstGeom prst="ellipse">
            <a:avLst/>
          </a:prstGeom>
        </p:spPr>
      </p:pic>
      <p:sp>
        <p:nvSpPr>
          <p:cNvPr id="3" name="TextBox 2"/>
          <p:cNvSpPr txBox="1"/>
          <p:nvPr/>
        </p:nvSpPr>
        <p:spPr>
          <a:xfrm>
            <a:off x="1942373" y="914400"/>
            <a:ext cx="8306281" cy="584776"/>
          </a:xfrm>
          <a:prstGeom prst="rect">
            <a:avLst/>
          </a:prstGeom>
          <a:noFill/>
        </p:spPr>
        <p:txBody>
          <a:bodyPr wrap="none" rtlCol="0">
            <a:spAutoFit/>
          </a:bodyPr>
          <a:lstStyle/>
          <a:p>
            <a:pPr algn="ctr"/>
            <a:r>
              <a:rPr lang="en-US" sz="3200" dirty="0">
                <a:solidFill>
                  <a:srgbClr val="1E73B3"/>
                </a:solidFill>
              </a:rPr>
              <a:t>TRANSFER SCHOLAR SPOTLIGHT: ISRAAH</a:t>
            </a:r>
          </a:p>
        </p:txBody>
      </p:sp>
      <p:cxnSp>
        <p:nvCxnSpPr>
          <p:cNvPr id="4" name="Straight Connector 3"/>
          <p:cNvCxnSpPr/>
          <p:nvPr/>
        </p:nvCxnSpPr>
        <p:spPr>
          <a:xfrm flipH="1">
            <a:off x="2895332" y="1676400"/>
            <a:ext cx="6476999" cy="0"/>
          </a:xfrm>
          <a:prstGeom prst="line">
            <a:avLst/>
          </a:prstGeom>
          <a:ln w="635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19600" y="1828800"/>
            <a:ext cx="7194960" cy="4376070"/>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1800" dirty="0">
                <a:solidFill>
                  <a:schemeClr val="bg2">
                    <a:lumMod val="50000"/>
                  </a:schemeClr>
                </a:solidFill>
              </a:rPr>
              <a:t>2023 Cooke Transfer Scholar; senior psychology and political science major at Johns Hopkins University </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Passionate about social justice and education policy and an active member of her community/campus </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Keynote speaker at the 2024 Martin Luther King, Jr.  holiday celebration at Howard Community College</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At HCC, was president of student government</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Recently joined Sova’s Beyond Transfer Policy Advisory Board. </a:t>
            </a:r>
          </a:p>
        </p:txBody>
      </p:sp>
    </p:spTree>
    <p:extLst>
      <p:ext uri="{BB962C8B-B14F-4D97-AF65-F5344CB8AC3E}">
        <p14:creationId xmlns:p14="http://schemas.microsoft.com/office/powerpoint/2010/main" val="71758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yan Liu group photo.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7800" y="1981200"/>
            <a:ext cx="3627391" cy="3627390"/>
          </a:xfrm>
          <a:prstGeom prst="ellipse">
            <a:avLst/>
          </a:prstGeom>
        </p:spPr>
      </p:pic>
      <p:sp>
        <p:nvSpPr>
          <p:cNvPr id="2" name="TextBox 1"/>
          <p:cNvSpPr txBox="1"/>
          <p:nvPr/>
        </p:nvSpPr>
        <p:spPr>
          <a:xfrm>
            <a:off x="2124914" y="914400"/>
            <a:ext cx="7941196" cy="584776"/>
          </a:xfrm>
          <a:prstGeom prst="rect">
            <a:avLst/>
          </a:prstGeom>
          <a:noFill/>
        </p:spPr>
        <p:txBody>
          <a:bodyPr wrap="none" rtlCol="0">
            <a:spAutoFit/>
          </a:bodyPr>
          <a:lstStyle/>
          <a:p>
            <a:pPr algn="ctr"/>
            <a:r>
              <a:rPr lang="en-US" sz="3200" dirty="0">
                <a:solidFill>
                  <a:schemeClr val="tx2"/>
                </a:solidFill>
              </a:rPr>
              <a:t>TRANSFER SCHOLAR SPOTLIGHT: RYAN</a:t>
            </a:r>
          </a:p>
        </p:txBody>
      </p:sp>
      <p:cxnSp>
        <p:nvCxnSpPr>
          <p:cNvPr id="3" name="Straight Connector 2"/>
          <p:cNvCxnSpPr/>
          <p:nvPr/>
        </p:nvCxnSpPr>
        <p:spPr>
          <a:xfrm flipH="1">
            <a:off x="2895332" y="1676400"/>
            <a:ext cx="6476999" cy="0"/>
          </a:xfrm>
          <a:prstGeom prst="line">
            <a:avLst/>
          </a:prstGeom>
          <a:ln w="635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10200" y="1828800"/>
            <a:ext cx="5791200" cy="4736168"/>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1800" dirty="0">
                <a:solidFill>
                  <a:schemeClr val="bg2">
                    <a:lumMod val="50000"/>
                  </a:schemeClr>
                </a:solidFill>
              </a:rPr>
              <a:t>2015 Cooke Transfer Scholar; Yale and Oxford graduate</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Currently an attorney in Los Angeles </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Recently elected as a Governing Board Member for his community college alma mater, Pasadena City College</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Advocate for other community college and transfer students</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One of the first transfer students to ever attend Yale</a:t>
            </a:r>
          </a:p>
        </p:txBody>
      </p:sp>
    </p:spTree>
    <p:extLst>
      <p:ext uri="{BB962C8B-B14F-4D97-AF65-F5344CB8AC3E}">
        <p14:creationId xmlns:p14="http://schemas.microsoft.com/office/powerpoint/2010/main" val="5561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16733" r="16733"/>
          <a:stretch/>
        </p:blipFill>
        <p:spPr>
          <a:xfrm>
            <a:off x="1447800" y="1981200"/>
            <a:ext cx="3627391" cy="3627390"/>
          </a:xfrm>
          <a:prstGeom prst="ellipse">
            <a:avLst/>
          </a:prstGeom>
        </p:spPr>
      </p:pic>
      <p:sp>
        <p:nvSpPr>
          <p:cNvPr id="2" name="TextBox 1"/>
          <p:cNvSpPr txBox="1"/>
          <p:nvPr/>
        </p:nvSpPr>
        <p:spPr>
          <a:xfrm>
            <a:off x="1914208" y="914400"/>
            <a:ext cx="8362610" cy="584775"/>
          </a:xfrm>
          <a:prstGeom prst="rect">
            <a:avLst/>
          </a:prstGeom>
          <a:noFill/>
        </p:spPr>
        <p:txBody>
          <a:bodyPr wrap="none" rtlCol="0">
            <a:spAutoFit/>
          </a:bodyPr>
          <a:lstStyle/>
          <a:p>
            <a:pPr algn="ctr"/>
            <a:r>
              <a:rPr lang="en-US" sz="3200" dirty="0">
                <a:solidFill>
                  <a:schemeClr val="tx2"/>
                </a:solidFill>
              </a:rPr>
              <a:t>TRANSFER SCHOLAR SPOTLIGHT: KELLY</a:t>
            </a:r>
          </a:p>
        </p:txBody>
      </p:sp>
      <p:cxnSp>
        <p:nvCxnSpPr>
          <p:cNvPr id="3" name="Straight Connector 2"/>
          <p:cNvCxnSpPr/>
          <p:nvPr/>
        </p:nvCxnSpPr>
        <p:spPr>
          <a:xfrm flipH="1">
            <a:off x="2895332" y="1676400"/>
            <a:ext cx="6476999" cy="0"/>
          </a:xfrm>
          <a:prstGeom prst="line">
            <a:avLst/>
          </a:prstGeom>
          <a:ln w="635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10200" y="2199327"/>
            <a:ext cx="5791200" cy="3295774"/>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1800" dirty="0">
                <a:solidFill>
                  <a:schemeClr val="bg2">
                    <a:lumMod val="50000"/>
                  </a:schemeClr>
                </a:solidFill>
              </a:rPr>
              <a:t>2023 Cooke Transfer Scholar; attends University of Tulsa</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Grew up in Cherokee Nation</a:t>
            </a:r>
          </a:p>
          <a:p>
            <a:pPr marL="285750" indent="-285750">
              <a:lnSpc>
                <a:spcPct val="130000"/>
              </a:lnSpc>
              <a:buFont typeface="Arial" panose="020B0604020202020204" pitchFamily="34" charset="0"/>
              <a:buChar char="•"/>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Dreams of becoming a doctor; biology student</a:t>
            </a:r>
          </a:p>
          <a:p>
            <a:pPr>
              <a:lnSpc>
                <a:spcPct val="130000"/>
              </a:lnSpc>
            </a:pPr>
            <a:endParaRPr lang="en-US" sz="1800" dirty="0">
              <a:solidFill>
                <a:schemeClr val="bg2">
                  <a:lumMod val="50000"/>
                </a:schemeClr>
              </a:solidFill>
            </a:endParaRPr>
          </a:p>
          <a:p>
            <a:pPr marL="285750" indent="-285750">
              <a:lnSpc>
                <a:spcPct val="130000"/>
              </a:lnSpc>
              <a:buFont typeface="Arial" panose="020B0604020202020204" pitchFamily="34" charset="0"/>
              <a:buChar char="•"/>
            </a:pPr>
            <a:r>
              <a:rPr lang="en-US" sz="1800" dirty="0">
                <a:solidFill>
                  <a:schemeClr val="bg2">
                    <a:lumMod val="50000"/>
                  </a:schemeClr>
                </a:solidFill>
              </a:rPr>
              <a:t>A non-traditional student, lives with children on campus; family does homework together every night</a:t>
            </a:r>
          </a:p>
        </p:txBody>
      </p:sp>
    </p:spTree>
    <p:extLst>
      <p:ext uri="{BB962C8B-B14F-4D97-AF65-F5344CB8AC3E}">
        <p14:creationId xmlns:p14="http://schemas.microsoft.com/office/powerpoint/2010/main" val="23592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JKCF-Weekend-292-0803202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1" y="2057400"/>
            <a:ext cx="3200400" cy="3200400"/>
          </a:xfrm>
          <a:prstGeom prst="ellipse">
            <a:avLst/>
          </a:prstGeom>
        </p:spPr>
      </p:pic>
      <p:pic>
        <p:nvPicPr>
          <p:cNvPr id="14" name="Picture 13" descr="JKCF-Weekend-84-08032024 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29599" y="2030980"/>
            <a:ext cx="3226819" cy="3226819"/>
          </a:xfrm>
          <a:prstGeom prst="ellipse">
            <a:avLst/>
          </a:prstGeom>
        </p:spPr>
      </p:pic>
      <p:pic>
        <p:nvPicPr>
          <p:cNvPr id="12" name="Picture 11" descr="ER5I259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05200" y="2133600"/>
            <a:ext cx="5181600" cy="5181600"/>
          </a:xfrm>
          <a:prstGeom prst="ellipse">
            <a:avLst/>
          </a:prstGeom>
        </p:spPr>
      </p:pic>
      <p:sp>
        <p:nvSpPr>
          <p:cNvPr id="6" name="TextBox 5"/>
          <p:cNvSpPr txBox="1"/>
          <p:nvPr/>
        </p:nvSpPr>
        <p:spPr>
          <a:xfrm>
            <a:off x="2650603" y="914400"/>
            <a:ext cx="6889827" cy="584776"/>
          </a:xfrm>
          <a:prstGeom prst="rect">
            <a:avLst/>
          </a:prstGeom>
          <a:noFill/>
        </p:spPr>
        <p:txBody>
          <a:bodyPr wrap="none" rtlCol="0">
            <a:spAutoFit/>
          </a:bodyPr>
          <a:lstStyle/>
          <a:p>
            <a:pPr algn="ctr"/>
            <a:r>
              <a:rPr lang="en-US" sz="3200" dirty="0">
                <a:solidFill>
                  <a:srgbClr val="1E73B3"/>
                </a:solidFill>
              </a:rPr>
              <a:t>TRANSFER SCHOLAR COMMUNITY</a:t>
            </a:r>
          </a:p>
        </p:txBody>
      </p:sp>
      <p:cxnSp>
        <p:nvCxnSpPr>
          <p:cNvPr id="7" name="Straight Connector 6"/>
          <p:cNvCxnSpPr/>
          <p:nvPr/>
        </p:nvCxnSpPr>
        <p:spPr>
          <a:xfrm flipH="1">
            <a:off x="2895332" y="1676400"/>
            <a:ext cx="6476999" cy="0"/>
          </a:xfrm>
          <a:prstGeom prst="line">
            <a:avLst/>
          </a:prstGeom>
          <a:ln w="6350" cmpd="sng">
            <a:solidFill>
              <a:srgbClr val="17A1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574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WDG3676.jpg"/>
          <p:cNvPicPr>
            <a:picLocks noChangeAspect="1"/>
          </p:cNvPicPr>
          <p:nvPr/>
        </p:nvPicPr>
        <p:blipFill rotWithShape="1">
          <a:blip r:embed="rId2" cstate="print">
            <a:extLst>
              <a:ext uri="{28A0092B-C50C-407E-A947-70E740481C1C}">
                <a14:useLocalDpi xmlns:a14="http://schemas.microsoft.com/office/drawing/2010/main"/>
              </a:ext>
            </a:extLst>
          </a:blip>
          <a:srcRect l="-1" r="-1"/>
          <a:stretch/>
        </p:blipFill>
        <p:spPr>
          <a:xfrm>
            <a:off x="0" y="0"/>
            <a:ext cx="12192000" cy="6858000"/>
          </a:xfrm>
          <a:prstGeom prst="rect">
            <a:avLst/>
          </a:prstGeom>
        </p:spPr>
      </p:pic>
      <p:sp>
        <p:nvSpPr>
          <p:cNvPr id="4" name="Rectangle 3"/>
          <p:cNvSpPr/>
          <p:nvPr/>
        </p:nvSpPr>
        <p:spPr>
          <a:xfrm>
            <a:off x="0" y="-9676"/>
            <a:ext cx="11734800" cy="6858000"/>
          </a:xfrm>
          <a:prstGeom prst="rect">
            <a:avLst/>
          </a:prstGeom>
          <a:gradFill flip="none" rotWithShape="1">
            <a:gsLst>
              <a:gs pos="15000">
                <a:schemeClr val="bg2">
                  <a:lumMod val="75000"/>
                  <a:alpha val="75000"/>
                </a:schemeClr>
              </a:gs>
              <a:gs pos="100000">
                <a:schemeClr val="bg2">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95400" y="3451592"/>
            <a:ext cx="9601200" cy="707886"/>
          </a:xfrm>
          <a:prstGeom prst="rect">
            <a:avLst/>
          </a:prstGeom>
          <a:noFill/>
        </p:spPr>
        <p:txBody>
          <a:bodyPr wrap="square" rtlCol="0">
            <a:spAutoFit/>
          </a:bodyPr>
          <a:lstStyle/>
          <a:p>
            <a:r>
              <a:rPr lang="en-US" sz="4000" b="1" dirty="0">
                <a:solidFill>
                  <a:srgbClr val="FFFFFF"/>
                </a:solidFill>
                <a:latin typeface="Helvetica"/>
                <a:cs typeface="Helvetica"/>
              </a:rPr>
              <a:t>QUESTIONS?</a:t>
            </a:r>
          </a:p>
        </p:txBody>
      </p:sp>
    </p:spTree>
    <p:extLst>
      <p:ext uri="{BB962C8B-B14F-4D97-AF65-F5344CB8AC3E}">
        <p14:creationId xmlns:p14="http://schemas.microsoft.com/office/powerpoint/2010/main" val="363750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KCF-Weekend-339-0803202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0" y="-9676"/>
            <a:ext cx="12192000" cy="6858000"/>
          </a:xfrm>
          <a:prstGeom prst="rect">
            <a:avLst/>
          </a:prstGeom>
          <a:gradFill flip="none" rotWithShape="1">
            <a:gsLst>
              <a:gs pos="15000">
                <a:schemeClr val="bg2">
                  <a:lumMod val="75000"/>
                  <a:alpha val="75000"/>
                </a:schemeClr>
              </a:gs>
              <a:gs pos="100000">
                <a:schemeClr val="bg2">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95400" y="3451592"/>
            <a:ext cx="9601200" cy="707886"/>
          </a:xfrm>
          <a:prstGeom prst="rect">
            <a:avLst/>
          </a:prstGeom>
          <a:noFill/>
        </p:spPr>
        <p:txBody>
          <a:bodyPr wrap="square" rtlCol="0">
            <a:spAutoFit/>
          </a:bodyPr>
          <a:lstStyle/>
          <a:p>
            <a:r>
              <a:rPr lang="en-US" sz="4000" b="1" dirty="0">
                <a:solidFill>
                  <a:srgbClr val="FFFFFF"/>
                </a:solidFill>
                <a:latin typeface="Helvetica"/>
                <a:cs typeface="Helvetica"/>
              </a:rPr>
              <a:t>THANK YOU!</a:t>
            </a:r>
          </a:p>
        </p:txBody>
      </p:sp>
    </p:spTree>
    <p:extLst>
      <p:ext uri="{BB962C8B-B14F-4D97-AF65-F5344CB8AC3E}">
        <p14:creationId xmlns:p14="http://schemas.microsoft.com/office/powerpoint/2010/main" val="40691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et the FOundation option 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81" y="0"/>
            <a:ext cx="12192000" cy="6858000"/>
          </a:xfrm>
          <a:prstGeom prst="rect">
            <a:avLst/>
          </a:prstGeom>
        </p:spPr>
      </p:pic>
      <p:sp>
        <p:nvSpPr>
          <p:cNvPr id="5" name="Rectangle 4"/>
          <p:cNvSpPr/>
          <p:nvPr/>
        </p:nvSpPr>
        <p:spPr>
          <a:xfrm>
            <a:off x="0" y="2914231"/>
            <a:ext cx="12192000" cy="990600"/>
          </a:xfrm>
          <a:prstGeom prst="rect">
            <a:avLst/>
          </a:prstGeom>
          <a:solidFill>
            <a:schemeClr val="accent6">
              <a:lumMod val="75000"/>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MT"/>
            </a:endParaRPr>
          </a:p>
        </p:txBody>
      </p:sp>
      <p:sp>
        <p:nvSpPr>
          <p:cNvPr id="2" name="TextBox 1"/>
          <p:cNvSpPr txBox="1"/>
          <p:nvPr/>
        </p:nvSpPr>
        <p:spPr>
          <a:xfrm>
            <a:off x="762000" y="3002474"/>
            <a:ext cx="10668000" cy="769441"/>
          </a:xfrm>
          <a:prstGeom prst="rect">
            <a:avLst/>
          </a:prstGeom>
          <a:noFill/>
        </p:spPr>
        <p:txBody>
          <a:bodyPr wrap="square" rtlCol="0">
            <a:spAutoFit/>
          </a:bodyPr>
          <a:lstStyle/>
          <a:p>
            <a:pPr algn="ctr"/>
            <a:r>
              <a:rPr lang="en-US" sz="4400" b="1" dirty="0">
                <a:solidFill>
                  <a:srgbClr val="FFFFFF"/>
                </a:solidFill>
                <a:latin typeface="Helvetica"/>
                <a:cs typeface="Helvetica"/>
              </a:rPr>
              <a:t>MEET THE FOUNDATION</a:t>
            </a:r>
          </a:p>
        </p:txBody>
      </p:sp>
    </p:spTree>
    <p:extLst>
      <p:ext uri="{BB962C8B-B14F-4D97-AF65-F5344CB8AC3E}">
        <p14:creationId xmlns:p14="http://schemas.microsoft.com/office/powerpoint/2010/main" val="4090085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r. Cooke.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50664" y="-5296"/>
            <a:ext cx="5666736" cy="6858000"/>
          </a:xfrm>
          <a:prstGeom prst="rect">
            <a:avLst/>
          </a:prstGeom>
        </p:spPr>
      </p:pic>
      <p:sp>
        <p:nvSpPr>
          <p:cNvPr id="3" name="TextBox 2"/>
          <p:cNvSpPr txBox="1"/>
          <p:nvPr/>
        </p:nvSpPr>
        <p:spPr>
          <a:xfrm>
            <a:off x="1219200" y="1524000"/>
            <a:ext cx="4953000" cy="4792530"/>
          </a:xfrm>
          <a:prstGeom prst="rect">
            <a:avLst/>
          </a:prstGeom>
          <a:noFill/>
        </p:spPr>
        <p:txBody>
          <a:bodyPr wrap="square" rtlCol="0">
            <a:spAutoFit/>
          </a:bodyPr>
          <a:lstStyle/>
          <a:p>
            <a:pPr marL="285750" indent="-285750">
              <a:lnSpc>
                <a:spcPct val="130000"/>
              </a:lnSpc>
              <a:spcBef>
                <a:spcPts val="800"/>
              </a:spcBef>
              <a:buFont typeface="Arial"/>
              <a:buChar char="•"/>
            </a:pPr>
            <a:r>
              <a:rPr lang="en-US" sz="1600" dirty="0">
                <a:cs typeface="Arial MT Md"/>
              </a:rPr>
              <a:t>Believed education was a life-long pursuit</a:t>
            </a:r>
          </a:p>
          <a:p>
            <a:pPr>
              <a:lnSpc>
                <a:spcPct val="130000"/>
              </a:lnSpc>
              <a:spcBef>
                <a:spcPts val="800"/>
              </a:spcBef>
            </a:pPr>
            <a:endParaRPr lang="en-US" sz="1600" dirty="0">
              <a:cs typeface="Arial MT Md"/>
            </a:endParaRPr>
          </a:p>
          <a:p>
            <a:pPr marL="285750" indent="-285750">
              <a:lnSpc>
                <a:spcPct val="130000"/>
              </a:lnSpc>
              <a:spcBef>
                <a:spcPts val="800"/>
              </a:spcBef>
              <a:buFont typeface="Arial"/>
              <a:buChar char="•"/>
            </a:pPr>
            <a:r>
              <a:rPr lang="en-US" sz="1600" dirty="0">
                <a:cs typeface="Arial MT Md"/>
              </a:rPr>
              <a:t>An informal student of literature, music, sports, and architecture</a:t>
            </a:r>
          </a:p>
          <a:p>
            <a:pPr marL="285750" indent="-285750">
              <a:lnSpc>
                <a:spcPct val="130000"/>
              </a:lnSpc>
              <a:spcBef>
                <a:spcPts val="800"/>
              </a:spcBef>
              <a:buFont typeface="Arial"/>
              <a:buChar char="•"/>
            </a:pPr>
            <a:endParaRPr lang="en-US" sz="1600" dirty="0">
              <a:cs typeface="Arial MT Md"/>
            </a:endParaRPr>
          </a:p>
          <a:p>
            <a:pPr marL="285750" indent="-285750">
              <a:lnSpc>
                <a:spcPct val="130000"/>
              </a:lnSpc>
              <a:spcBef>
                <a:spcPts val="800"/>
              </a:spcBef>
              <a:buFont typeface="Arial"/>
              <a:buChar char="•"/>
            </a:pPr>
            <a:r>
              <a:rPr lang="en-US" sz="1600" dirty="0">
                <a:cs typeface="Arial MT Md"/>
              </a:rPr>
              <a:t>Left the bulk of his fortune to establish the Cooke Foundation upon his death in 1997</a:t>
            </a:r>
          </a:p>
          <a:p>
            <a:pPr marL="285750" indent="-285750">
              <a:lnSpc>
                <a:spcPct val="130000"/>
              </a:lnSpc>
              <a:spcBef>
                <a:spcPts val="800"/>
              </a:spcBef>
              <a:buFont typeface="Arial"/>
              <a:buChar char="•"/>
            </a:pPr>
            <a:endParaRPr lang="en-US" sz="1600" dirty="0">
              <a:cs typeface="Arial MT Md"/>
            </a:endParaRPr>
          </a:p>
          <a:p>
            <a:pPr marL="285750" indent="-285750">
              <a:lnSpc>
                <a:spcPct val="130000"/>
              </a:lnSpc>
              <a:spcBef>
                <a:spcPts val="800"/>
              </a:spcBef>
              <a:buFont typeface="Arial"/>
              <a:buChar char="•"/>
            </a:pPr>
            <a:r>
              <a:rPr lang="en-US" sz="1600" dirty="0">
                <a:cs typeface="Arial MT Md"/>
              </a:rPr>
              <a:t>Cooke Scholar community celebrates Mr. Cooke’s birthday on October 25</a:t>
            </a:r>
          </a:p>
          <a:p>
            <a:pPr marL="285750" indent="-285750">
              <a:lnSpc>
                <a:spcPct val="130000"/>
              </a:lnSpc>
              <a:spcBef>
                <a:spcPts val="800"/>
              </a:spcBef>
              <a:buFont typeface="Arial"/>
              <a:buChar char="•"/>
            </a:pPr>
            <a:endParaRPr lang="en-US" sz="1600" dirty="0">
              <a:cs typeface="Arial MT Md"/>
            </a:endParaRPr>
          </a:p>
          <a:p>
            <a:pPr marL="285750" indent="-285750">
              <a:lnSpc>
                <a:spcPct val="130000"/>
              </a:lnSpc>
              <a:spcBef>
                <a:spcPts val="800"/>
              </a:spcBef>
              <a:buFont typeface="Arial"/>
              <a:buChar char="•"/>
            </a:pPr>
            <a:r>
              <a:rPr lang="en-US" sz="1600" dirty="0">
                <a:cs typeface="Arial MT Md"/>
              </a:rPr>
              <a:t>This is our 25</a:t>
            </a:r>
            <a:r>
              <a:rPr lang="en-US" sz="1600" baseline="30000" dirty="0">
                <a:cs typeface="Arial MT Md"/>
              </a:rPr>
              <a:t>th</a:t>
            </a:r>
            <a:r>
              <a:rPr lang="en-US" sz="1600" dirty="0">
                <a:cs typeface="Arial MT Md"/>
              </a:rPr>
              <a:t> anniversary year!</a:t>
            </a:r>
            <a:endParaRPr lang="en-US" sz="2000" dirty="0">
              <a:cs typeface="Arial MT Md"/>
            </a:endParaRPr>
          </a:p>
        </p:txBody>
      </p:sp>
      <p:sp>
        <p:nvSpPr>
          <p:cNvPr id="10" name="TextBox 9"/>
          <p:cNvSpPr txBox="1"/>
          <p:nvPr/>
        </p:nvSpPr>
        <p:spPr>
          <a:xfrm>
            <a:off x="1247223" y="762000"/>
            <a:ext cx="4721164" cy="584776"/>
          </a:xfrm>
          <a:prstGeom prst="rect">
            <a:avLst/>
          </a:prstGeom>
          <a:noFill/>
        </p:spPr>
        <p:txBody>
          <a:bodyPr wrap="none" rtlCol="0">
            <a:spAutoFit/>
          </a:bodyPr>
          <a:lstStyle/>
          <a:p>
            <a:r>
              <a:rPr lang="en-US" sz="3200" b="1" dirty="0">
                <a:solidFill>
                  <a:schemeClr val="tx2"/>
                </a:solidFill>
                <a:latin typeface="+mj-lt"/>
              </a:rPr>
              <a:t>MR. COOKE’S LEGACY</a:t>
            </a:r>
          </a:p>
        </p:txBody>
      </p:sp>
    </p:spTree>
    <p:extLst>
      <p:ext uri="{BB962C8B-B14F-4D97-AF65-F5344CB8AC3E}">
        <p14:creationId xmlns:p14="http://schemas.microsoft.com/office/powerpoint/2010/main" val="412080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7158" y="1981200"/>
            <a:ext cx="7765618" cy="3370153"/>
          </a:xfrm>
          <a:prstGeom prst="rect">
            <a:avLst/>
          </a:prstGeom>
          <a:noFill/>
        </p:spPr>
        <p:txBody>
          <a:bodyPr wrap="none" rtlCol="0">
            <a:spAutoFit/>
          </a:bodyPr>
          <a:lstStyle/>
          <a:p>
            <a:pPr algn="ctr">
              <a:lnSpc>
                <a:spcPct val="150000"/>
              </a:lnSpc>
            </a:pPr>
            <a:r>
              <a:rPr lang="en-US" sz="3600" dirty="0">
                <a:solidFill>
                  <a:srgbClr val="FFFFFF"/>
                </a:solidFill>
                <a:latin typeface="Georgia"/>
                <a:cs typeface="Georgia"/>
              </a:rPr>
              <a:t>The Jack Kent Cooke Foundation is </a:t>
            </a:r>
            <a:br>
              <a:rPr lang="en-US" sz="3600" dirty="0">
                <a:solidFill>
                  <a:srgbClr val="FFFFFF"/>
                </a:solidFill>
                <a:latin typeface="Georgia"/>
                <a:cs typeface="Georgia"/>
              </a:rPr>
            </a:br>
            <a:r>
              <a:rPr lang="en-US" sz="3600" dirty="0">
                <a:solidFill>
                  <a:srgbClr val="FFFFFF"/>
                </a:solidFill>
                <a:latin typeface="Georgia"/>
                <a:cs typeface="Georgia"/>
              </a:rPr>
              <a:t>dedicated to advancing the education </a:t>
            </a:r>
            <a:br>
              <a:rPr lang="en-US" sz="3600" dirty="0">
                <a:solidFill>
                  <a:srgbClr val="FFFFFF"/>
                </a:solidFill>
                <a:latin typeface="Georgia"/>
                <a:cs typeface="Georgia"/>
              </a:rPr>
            </a:br>
            <a:r>
              <a:rPr lang="en-US" sz="3600" dirty="0">
                <a:solidFill>
                  <a:srgbClr val="FFFFFF"/>
                </a:solidFill>
                <a:latin typeface="Georgia"/>
                <a:cs typeface="Georgia"/>
              </a:rPr>
              <a:t>of exceptionally talented students </a:t>
            </a:r>
            <a:br>
              <a:rPr lang="en-US" sz="3600" dirty="0">
                <a:solidFill>
                  <a:srgbClr val="FFFFFF"/>
                </a:solidFill>
                <a:latin typeface="Georgia"/>
                <a:cs typeface="Georgia"/>
              </a:rPr>
            </a:br>
            <a:r>
              <a:rPr lang="en-US" sz="3600" dirty="0">
                <a:solidFill>
                  <a:srgbClr val="FFFFFF"/>
                </a:solidFill>
                <a:latin typeface="Georgia"/>
                <a:cs typeface="Georgia"/>
              </a:rPr>
              <a:t>who have financial need.</a:t>
            </a:r>
          </a:p>
        </p:txBody>
      </p:sp>
      <p:sp>
        <p:nvSpPr>
          <p:cNvPr id="3" name="TextBox 2"/>
          <p:cNvSpPr txBox="1"/>
          <p:nvPr/>
        </p:nvSpPr>
        <p:spPr>
          <a:xfrm>
            <a:off x="3843418" y="914400"/>
            <a:ext cx="4352474" cy="584776"/>
          </a:xfrm>
          <a:prstGeom prst="rect">
            <a:avLst/>
          </a:prstGeom>
          <a:noFill/>
        </p:spPr>
        <p:txBody>
          <a:bodyPr wrap="none" rtlCol="0">
            <a:spAutoFit/>
          </a:bodyPr>
          <a:lstStyle/>
          <a:p>
            <a:pPr algn="ctr"/>
            <a:r>
              <a:rPr lang="en-US" sz="3200" dirty="0"/>
              <a:t>MISSION STATEMENT</a:t>
            </a:r>
          </a:p>
        </p:txBody>
      </p:sp>
      <p:cxnSp>
        <p:nvCxnSpPr>
          <p:cNvPr id="4" name="Straight Connector 3"/>
          <p:cNvCxnSpPr/>
          <p:nvPr/>
        </p:nvCxnSpPr>
        <p:spPr>
          <a:xfrm flipH="1">
            <a:off x="2819400" y="1676400"/>
            <a:ext cx="6476999" cy="0"/>
          </a:xfrm>
          <a:prstGeom prst="line">
            <a:avLst/>
          </a:prstGeom>
          <a:ln w="6350" cmpd="sng">
            <a:solidFill>
              <a:srgbClr val="CCECF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143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JointCohorts- SW1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chemeClr val="bg2">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85800" y="2286000"/>
            <a:ext cx="3048000" cy="1277273"/>
          </a:xfrm>
          <a:prstGeom prst="rect">
            <a:avLst/>
          </a:prstGeom>
          <a:noFill/>
        </p:spPr>
        <p:txBody>
          <a:bodyPr wrap="square" rtlCol="0">
            <a:spAutoFit/>
          </a:bodyPr>
          <a:lstStyle/>
          <a:p>
            <a:pPr algn="ctr">
              <a:lnSpc>
                <a:spcPct val="130000"/>
              </a:lnSpc>
              <a:spcBef>
                <a:spcPts val="1200"/>
              </a:spcBef>
            </a:pPr>
            <a:r>
              <a:rPr lang="en-US" sz="2000" b="1" dirty="0">
                <a:solidFill>
                  <a:srgbClr val="FFFFFF"/>
                </a:solidFill>
                <a:cs typeface="Arial MT Md"/>
              </a:rPr>
              <a:t>YOUNG SCHOLARS PROGRAM:</a:t>
            </a:r>
            <a:br>
              <a:rPr lang="en-US" sz="2000" b="1" dirty="0">
                <a:solidFill>
                  <a:srgbClr val="FFFFFF"/>
                </a:solidFill>
                <a:cs typeface="Arial MT Md"/>
              </a:rPr>
            </a:br>
            <a:r>
              <a:rPr lang="en-US" sz="2000" dirty="0">
                <a:cs typeface="Arial MT Md"/>
              </a:rPr>
              <a:t>8</a:t>
            </a:r>
            <a:r>
              <a:rPr lang="en-US" sz="2000" baseline="30000" dirty="0">
                <a:cs typeface="Arial MT Md"/>
              </a:rPr>
              <a:t>th</a:t>
            </a:r>
            <a:r>
              <a:rPr lang="en-US" sz="2000" dirty="0">
                <a:cs typeface="Arial MT Md"/>
              </a:rPr>
              <a:t> </a:t>
            </a:r>
            <a:r>
              <a:rPr lang="mr-IN" sz="2000" dirty="0">
                <a:cs typeface="Arial MT Md"/>
              </a:rPr>
              <a:t>–</a:t>
            </a:r>
            <a:r>
              <a:rPr lang="en-US" sz="2000" dirty="0">
                <a:cs typeface="Arial MT Md"/>
              </a:rPr>
              <a:t> 12</a:t>
            </a:r>
            <a:r>
              <a:rPr lang="en-US" sz="2000" baseline="30000" dirty="0">
                <a:cs typeface="Arial MT Md"/>
              </a:rPr>
              <a:t>th</a:t>
            </a:r>
            <a:r>
              <a:rPr lang="en-US" sz="2000" dirty="0">
                <a:cs typeface="Arial MT Md"/>
              </a:rPr>
              <a:t> Grade</a:t>
            </a:r>
          </a:p>
        </p:txBody>
      </p:sp>
      <p:sp>
        <p:nvSpPr>
          <p:cNvPr id="10" name="TextBox 9"/>
          <p:cNvSpPr txBox="1"/>
          <p:nvPr/>
        </p:nvSpPr>
        <p:spPr>
          <a:xfrm>
            <a:off x="1525249" y="978188"/>
            <a:ext cx="8885872" cy="584776"/>
          </a:xfrm>
          <a:prstGeom prst="rect">
            <a:avLst/>
          </a:prstGeom>
          <a:noFill/>
        </p:spPr>
        <p:txBody>
          <a:bodyPr wrap="square" rtlCol="0">
            <a:spAutoFit/>
          </a:bodyPr>
          <a:lstStyle/>
          <a:p>
            <a:pPr algn="ctr"/>
            <a:r>
              <a:rPr lang="en-US" sz="3200" b="1" dirty="0">
                <a:solidFill>
                  <a:schemeClr val="tx2"/>
                </a:solidFill>
                <a:latin typeface="+mj-lt"/>
              </a:rPr>
              <a:t>THREE UNIQUE SCHOLARSHIP PROGRAMS</a:t>
            </a:r>
          </a:p>
        </p:txBody>
      </p:sp>
      <p:sp>
        <p:nvSpPr>
          <p:cNvPr id="7" name="TextBox 6"/>
          <p:cNvSpPr txBox="1"/>
          <p:nvPr/>
        </p:nvSpPr>
        <p:spPr>
          <a:xfrm>
            <a:off x="4038600" y="2286000"/>
            <a:ext cx="3276600" cy="1677382"/>
          </a:xfrm>
          <a:prstGeom prst="rect">
            <a:avLst/>
          </a:prstGeom>
          <a:noFill/>
        </p:spPr>
        <p:txBody>
          <a:bodyPr wrap="square" rtlCol="0">
            <a:spAutoFit/>
          </a:bodyPr>
          <a:lstStyle/>
          <a:p>
            <a:pPr algn="ctr">
              <a:lnSpc>
                <a:spcPct val="130000"/>
              </a:lnSpc>
              <a:spcBef>
                <a:spcPts val="1200"/>
              </a:spcBef>
            </a:pPr>
            <a:r>
              <a:rPr lang="en-US" sz="2000" b="1" dirty="0">
                <a:solidFill>
                  <a:srgbClr val="FFFFFF"/>
                </a:solidFill>
                <a:cs typeface="Arial MT Md"/>
              </a:rPr>
              <a:t>COLLEGE SCHOLARSHIP PROGRAM:</a:t>
            </a:r>
            <a:br>
              <a:rPr lang="en-US" sz="2000" b="1" dirty="0">
                <a:solidFill>
                  <a:srgbClr val="FFFFFF"/>
                </a:solidFill>
                <a:cs typeface="Arial MT Md"/>
              </a:rPr>
            </a:br>
            <a:r>
              <a:rPr lang="en-US" sz="2000" dirty="0">
                <a:cs typeface="Arial MT Md"/>
              </a:rPr>
              <a:t>Four-year college scholarship</a:t>
            </a:r>
          </a:p>
        </p:txBody>
      </p:sp>
      <p:sp>
        <p:nvSpPr>
          <p:cNvPr id="8" name="TextBox 7"/>
          <p:cNvSpPr txBox="1"/>
          <p:nvPr/>
        </p:nvSpPr>
        <p:spPr>
          <a:xfrm>
            <a:off x="7772400" y="2286000"/>
            <a:ext cx="3733800" cy="2077492"/>
          </a:xfrm>
          <a:prstGeom prst="rect">
            <a:avLst/>
          </a:prstGeom>
          <a:noFill/>
        </p:spPr>
        <p:txBody>
          <a:bodyPr wrap="square" rtlCol="0">
            <a:spAutoFit/>
          </a:bodyPr>
          <a:lstStyle/>
          <a:p>
            <a:pPr algn="ctr">
              <a:lnSpc>
                <a:spcPct val="130000"/>
              </a:lnSpc>
              <a:spcBef>
                <a:spcPts val="1200"/>
              </a:spcBef>
            </a:pPr>
            <a:r>
              <a:rPr lang="en-US" sz="2000" b="1" dirty="0">
                <a:solidFill>
                  <a:srgbClr val="FFFFFF"/>
                </a:solidFill>
                <a:cs typeface="Arial MT Md"/>
              </a:rPr>
              <a:t>UNDERGRADUATE TRANSFER SCHOLARSHIP:</a:t>
            </a:r>
            <a:br>
              <a:rPr lang="en-US" sz="2000" b="1" dirty="0">
                <a:solidFill>
                  <a:srgbClr val="FFFFFF"/>
                </a:solidFill>
                <a:cs typeface="Arial MT Md"/>
              </a:rPr>
            </a:br>
            <a:r>
              <a:rPr lang="en-US" sz="2000" dirty="0">
                <a:cs typeface="Arial MT Md"/>
              </a:rPr>
              <a:t>Community college students aiming to transfer to a </a:t>
            </a:r>
            <a:br>
              <a:rPr lang="en-US" sz="2000" dirty="0">
                <a:cs typeface="Arial MT Md"/>
              </a:rPr>
            </a:br>
            <a:r>
              <a:rPr lang="en-US" sz="2000" dirty="0">
                <a:cs typeface="Arial MT Md"/>
              </a:rPr>
              <a:t>four-year college</a:t>
            </a:r>
          </a:p>
        </p:txBody>
      </p:sp>
      <p:sp>
        <p:nvSpPr>
          <p:cNvPr id="6" name="TextBox 5"/>
          <p:cNvSpPr txBox="1"/>
          <p:nvPr/>
        </p:nvSpPr>
        <p:spPr>
          <a:xfrm>
            <a:off x="667245" y="5016549"/>
            <a:ext cx="1728358" cy="830997"/>
          </a:xfrm>
          <a:prstGeom prst="rect">
            <a:avLst/>
          </a:prstGeom>
          <a:noFill/>
        </p:spPr>
        <p:txBody>
          <a:bodyPr wrap="none" rtlCol="0">
            <a:spAutoFit/>
          </a:bodyPr>
          <a:lstStyle/>
          <a:p>
            <a:r>
              <a:rPr lang="en-US" sz="4800" b="1" dirty="0">
                <a:solidFill>
                  <a:srgbClr val="FFFFFF"/>
                </a:solidFill>
              </a:rPr>
              <a:t>3,600</a:t>
            </a:r>
            <a:endParaRPr lang="en-US" b="1" dirty="0">
              <a:solidFill>
                <a:srgbClr val="FFFFFF"/>
              </a:solidFill>
            </a:endParaRPr>
          </a:p>
        </p:txBody>
      </p:sp>
      <p:sp>
        <p:nvSpPr>
          <p:cNvPr id="11" name="TextBox 10"/>
          <p:cNvSpPr txBox="1"/>
          <p:nvPr/>
        </p:nvSpPr>
        <p:spPr>
          <a:xfrm>
            <a:off x="3252609" y="5016401"/>
            <a:ext cx="3583033" cy="830997"/>
          </a:xfrm>
          <a:prstGeom prst="rect">
            <a:avLst/>
          </a:prstGeom>
          <a:noFill/>
        </p:spPr>
        <p:txBody>
          <a:bodyPr wrap="none" rtlCol="0">
            <a:spAutoFit/>
          </a:bodyPr>
          <a:lstStyle/>
          <a:p>
            <a:pPr algn="ctr"/>
            <a:r>
              <a:rPr lang="en-US" sz="4800" b="1" dirty="0">
                <a:solidFill>
                  <a:srgbClr val="FFFFFF"/>
                </a:solidFill>
              </a:rPr>
              <a:t>$332</a:t>
            </a:r>
            <a:r>
              <a:rPr lang="en-US" sz="3600" b="1" dirty="0">
                <a:solidFill>
                  <a:srgbClr val="FFFFFF"/>
                </a:solidFill>
              </a:rPr>
              <a:t> MILLION</a:t>
            </a:r>
            <a:endParaRPr lang="en-US" sz="2000" b="1" dirty="0">
              <a:solidFill>
                <a:srgbClr val="FFFFFF"/>
              </a:solidFill>
            </a:endParaRPr>
          </a:p>
        </p:txBody>
      </p:sp>
      <p:sp>
        <p:nvSpPr>
          <p:cNvPr id="12" name="TextBox 11"/>
          <p:cNvSpPr txBox="1"/>
          <p:nvPr/>
        </p:nvSpPr>
        <p:spPr>
          <a:xfrm>
            <a:off x="238703" y="5695146"/>
            <a:ext cx="2743200" cy="477054"/>
          </a:xfrm>
          <a:prstGeom prst="rect">
            <a:avLst/>
          </a:prstGeom>
          <a:noFill/>
        </p:spPr>
        <p:txBody>
          <a:bodyPr wrap="square" rtlCol="0">
            <a:spAutoFit/>
          </a:bodyPr>
          <a:lstStyle/>
          <a:p>
            <a:pPr algn="ctr">
              <a:lnSpc>
                <a:spcPct val="130000"/>
              </a:lnSpc>
              <a:spcBef>
                <a:spcPts val="1200"/>
              </a:spcBef>
            </a:pPr>
            <a:r>
              <a:rPr lang="en-US" sz="2000" b="1" dirty="0">
                <a:solidFill>
                  <a:srgbClr val="FFFFFF"/>
                </a:solidFill>
                <a:cs typeface="Arial MT Md"/>
              </a:rPr>
              <a:t>SCHOLARS</a:t>
            </a:r>
            <a:endParaRPr lang="en-US" sz="2000" dirty="0">
              <a:cs typeface="Arial MT Md"/>
            </a:endParaRPr>
          </a:p>
        </p:txBody>
      </p:sp>
      <p:sp>
        <p:nvSpPr>
          <p:cNvPr id="13" name="TextBox 12"/>
          <p:cNvSpPr txBox="1"/>
          <p:nvPr/>
        </p:nvSpPr>
        <p:spPr>
          <a:xfrm>
            <a:off x="3000860" y="5695146"/>
            <a:ext cx="4124970" cy="477054"/>
          </a:xfrm>
          <a:prstGeom prst="rect">
            <a:avLst/>
          </a:prstGeom>
          <a:noFill/>
        </p:spPr>
        <p:txBody>
          <a:bodyPr wrap="square" rtlCol="0">
            <a:spAutoFit/>
          </a:bodyPr>
          <a:lstStyle/>
          <a:p>
            <a:pPr algn="ctr">
              <a:lnSpc>
                <a:spcPct val="130000"/>
              </a:lnSpc>
              <a:spcBef>
                <a:spcPts val="1200"/>
              </a:spcBef>
            </a:pPr>
            <a:r>
              <a:rPr lang="en-US" sz="2000" b="1" dirty="0">
                <a:solidFill>
                  <a:srgbClr val="FFFFFF"/>
                </a:solidFill>
                <a:cs typeface="Arial MT Md"/>
              </a:rPr>
              <a:t>AWARDED IN SCHOLARSHIPS</a:t>
            </a:r>
            <a:endParaRPr lang="en-US" sz="2000" dirty="0">
              <a:cs typeface="Arial MT Md"/>
            </a:endParaRPr>
          </a:p>
        </p:txBody>
      </p:sp>
      <p:cxnSp>
        <p:nvCxnSpPr>
          <p:cNvPr id="14" name="Straight Connector 13"/>
          <p:cNvCxnSpPr/>
          <p:nvPr/>
        </p:nvCxnSpPr>
        <p:spPr>
          <a:xfrm flipH="1">
            <a:off x="830149" y="4724400"/>
            <a:ext cx="105156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543800" y="2514600"/>
            <a:ext cx="0" cy="17526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886200" y="2514600"/>
            <a:ext cx="0" cy="17526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753303" y="5181600"/>
            <a:ext cx="0" cy="9144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30149" y="1981200"/>
            <a:ext cx="10515600" cy="0"/>
          </a:xfrm>
          <a:prstGeom prst="line">
            <a:avLst/>
          </a:prstGeom>
          <a:ln w="6350" cmpd="sng">
            <a:solidFill>
              <a:srgbClr val="CCECFC"/>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785379" y="5016401"/>
            <a:ext cx="3583033" cy="830997"/>
          </a:xfrm>
          <a:prstGeom prst="rect">
            <a:avLst/>
          </a:prstGeom>
          <a:noFill/>
        </p:spPr>
        <p:txBody>
          <a:bodyPr wrap="none" rtlCol="0">
            <a:spAutoFit/>
          </a:bodyPr>
          <a:lstStyle/>
          <a:p>
            <a:pPr algn="ctr"/>
            <a:r>
              <a:rPr lang="en-US" sz="4800" b="1" dirty="0">
                <a:solidFill>
                  <a:srgbClr val="FFFFFF"/>
                </a:solidFill>
              </a:rPr>
              <a:t>$144</a:t>
            </a:r>
            <a:r>
              <a:rPr lang="en-US" sz="3600" b="1" dirty="0">
                <a:solidFill>
                  <a:srgbClr val="FFFFFF"/>
                </a:solidFill>
              </a:rPr>
              <a:t> MILLION</a:t>
            </a:r>
            <a:endParaRPr lang="en-US" sz="2000" b="1" dirty="0">
              <a:solidFill>
                <a:srgbClr val="FFFFFF"/>
              </a:solidFill>
            </a:endParaRPr>
          </a:p>
        </p:txBody>
      </p:sp>
      <p:sp>
        <p:nvSpPr>
          <p:cNvPr id="20" name="TextBox 19"/>
          <p:cNvSpPr txBox="1"/>
          <p:nvPr/>
        </p:nvSpPr>
        <p:spPr>
          <a:xfrm>
            <a:off x="7533630" y="5695146"/>
            <a:ext cx="4124970" cy="450829"/>
          </a:xfrm>
          <a:prstGeom prst="rect">
            <a:avLst/>
          </a:prstGeom>
          <a:noFill/>
        </p:spPr>
        <p:txBody>
          <a:bodyPr wrap="square" rtlCol="0">
            <a:spAutoFit/>
          </a:bodyPr>
          <a:lstStyle/>
          <a:p>
            <a:pPr algn="ctr">
              <a:lnSpc>
                <a:spcPct val="130000"/>
              </a:lnSpc>
              <a:spcBef>
                <a:spcPts val="1200"/>
              </a:spcBef>
            </a:pPr>
            <a:r>
              <a:rPr lang="en-US" sz="2000" b="1" dirty="0">
                <a:solidFill>
                  <a:srgbClr val="FFFFFF"/>
                </a:solidFill>
                <a:cs typeface="Arial MT Md"/>
              </a:rPr>
              <a:t>IN GRANTMAKING</a:t>
            </a:r>
            <a:endParaRPr lang="en-US" sz="2000" dirty="0">
              <a:cs typeface="Arial MT Md"/>
            </a:endParaRPr>
          </a:p>
        </p:txBody>
      </p:sp>
      <p:cxnSp>
        <p:nvCxnSpPr>
          <p:cNvPr id="22" name="Straight Connector 21"/>
          <p:cNvCxnSpPr/>
          <p:nvPr/>
        </p:nvCxnSpPr>
        <p:spPr>
          <a:xfrm flipV="1">
            <a:off x="7391400" y="5181600"/>
            <a:ext cx="0" cy="91440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45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0" grpId="0"/>
      <p:bldP spid="7" grpId="0"/>
      <p:bldP spid="8" grpId="0"/>
      <p:bldP spid="6" grpId="0"/>
      <p:bldP spid="11" grpId="0"/>
      <p:bldP spid="12" grpId="0"/>
      <p:bldP spid="13"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5I259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2971800"/>
            <a:ext cx="12192000" cy="990600"/>
          </a:xfrm>
          <a:prstGeom prst="rect">
            <a:avLst/>
          </a:prstGeom>
          <a:solidFill>
            <a:schemeClr val="accent6">
              <a:lumMod val="75000"/>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MT"/>
            </a:endParaRPr>
          </a:p>
        </p:txBody>
      </p:sp>
      <p:sp>
        <p:nvSpPr>
          <p:cNvPr id="2" name="TextBox 1"/>
          <p:cNvSpPr txBox="1"/>
          <p:nvPr/>
        </p:nvSpPr>
        <p:spPr>
          <a:xfrm>
            <a:off x="304800" y="3200400"/>
            <a:ext cx="11582400" cy="584776"/>
          </a:xfrm>
          <a:prstGeom prst="rect">
            <a:avLst/>
          </a:prstGeom>
          <a:noFill/>
        </p:spPr>
        <p:txBody>
          <a:bodyPr wrap="square" rtlCol="0">
            <a:spAutoFit/>
          </a:bodyPr>
          <a:lstStyle/>
          <a:p>
            <a:pPr algn="ctr"/>
            <a:r>
              <a:rPr lang="en-US" sz="3200" b="1" dirty="0">
                <a:solidFill>
                  <a:srgbClr val="FFFFFF"/>
                </a:solidFill>
                <a:latin typeface="Helvetica"/>
                <a:cs typeface="Helvetica"/>
              </a:rPr>
              <a:t>COOKE UNDERGRADUATE TRANSFER SCHOLARSHIP</a:t>
            </a:r>
          </a:p>
        </p:txBody>
      </p:sp>
    </p:spTree>
    <p:extLst>
      <p:ext uri="{BB962C8B-B14F-4D97-AF65-F5344CB8AC3E}">
        <p14:creationId xmlns:p14="http://schemas.microsoft.com/office/powerpoint/2010/main" val="3076421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9A1250-A3AF-3BBB-4CE8-0EA33FA6532F}"/>
              </a:ext>
            </a:extLst>
          </p:cNvPr>
          <p:cNvSpPr txBox="1"/>
          <p:nvPr/>
        </p:nvSpPr>
        <p:spPr>
          <a:xfrm>
            <a:off x="838200" y="1905000"/>
            <a:ext cx="5410200" cy="3416320"/>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FFFFFF"/>
                </a:solidFill>
                <a:latin typeface="Muli" panose="020B0604020202020204" charset="0"/>
              </a:rPr>
              <a:t>L</a:t>
            </a:r>
            <a:r>
              <a:rPr lang="en-US" b="0" i="0" dirty="0">
                <a:solidFill>
                  <a:srgbClr val="FFFFFF"/>
                </a:solidFill>
                <a:effectLst/>
                <a:latin typeface="Muli" panose="020B0604020202020204" charset="0"/>
              </a:rPr>
              <a:t>ast dollar funding after all institutional aid</a:t>
            </a:r>
          </a:p>
          <a:p>
            <a:pPr marL="342900" indent="-342900">
              <a:buFont typeface="Arial" panose="020B0604020202020204" pitchFamily="34" charset="0"/>
              <a:buChar char="•"/>
            </a:pPr>
            <a:endParaRPr lang="en-US" dirty="0">
              <a:solidFill>
                <a:srgbClr val="FFFFFF"/>
              </a:solidFill>
              <a:latin typeface="Muli" panose="020B0604020202020204" charset="0"/>
            </a:endParaRPr>
          </a:p>
          <a:p>
            <a:pPr marL="342900" indent="-342900">
              <a:buFont typeface="Arial" panose="020B0604020202020204" pitchFamily="34" charset="0"/>
              <a:buChar char="•"/>
            </a:pPr>
            <a:r>
              <a:rPr lang="en-US" dirty="0">
                <a:solidFill>
                  <a:srgbClr val="FFFFFF"/>
                </a:solidFill>
                <a:latin typeface="Muli" panose="020B0604020202020204" charset="0"/>
              </a:rPr>
              <a:t>C</a:t>
            </a:r>
            <a:r>
              <a:rPr lang="en-US" b="0" i="0" dirty="0">
                <a:solidFill>
                  <a:srgbClr val="FFFFFF"/>
                </a:solidFill>
                <a:effectLst/>
                <a:latin typeface="Muli" panose="020B0604020202020204" charset="0"/>
              </a:rPr>
              <a:t>an provide as much as $55,000 per year for two to three years</a:t>
            </a:r>
          </a:p>
          <a:p>
            <a:pPr marL="342900" indent="-342900">
              <a:buFont typeface="Arial" panose="020B0604020202020204" pitchFamily="34" charset="0"/>
              <a:buChar char="•"/>
            </a:pPr>
            <a:endParaRPr lang="en-US" b="0" i="0" dirty="0">
              <a:solidFill>
                <a:srgbClr val="FFFFFF"/>
              </a:solidFill>
              <a:effectLst/>
              <a:latin typeface="Muli" panose="020B0604020202020204" charset="0"/>
            </a:endParaRPr>
          </a:p>
          <a:p>
            <a:pPr marL="342900" indent="-342900">
              <a:buFont typeface="Arial" panose="020B0604020202020204" pitchFamily="34" charset="0"/>
              <a:buChar char="•"/>
            </a:pPr>
            <a:r>
              <a:rPr lang="en-US" dirty="0">
                <a:solidFill>
                  <a:srgbClr val="FFFFFF"/>
                </a:solidFill>
                <a:latin typeface="Muli" panose="020B0604020202020204" charset="0"/>
              </a:rPr>
              <a:t>C</a:t>
            </a:r>
            <a:r>
              <a:rPr lang="en-US" b="0" i="0" dirty="0">
                <a:solidFill>
                  <a:srgbClr val="FFFFFF"/>
                </a:solidFill>
                <a:effectLst/>
                <a:latin typeface="Muli" panose="020B0604020202020204" charset="0"/>
              </a:rPr>
              <a:t>omplete a bachelor’s degree at any accredited four-year undergraduate institution in the U.S.</a:t>
            </a:r>
            <a:endParaRPr lang="en-US" dirty="0">
              <a:solidFill>
                <a:srgbClr val="FFFFFF"/>
              </a:solidFill>
            </a:endParaRPr>
          </a:p>
        </p:txBody>
      </p:sp>
      <p:sp>
        <p:nvSpPr>
          <p:cNvPr id="7" name="TextBox 6">
            <a:extLst>
              <a:ext uri="{FF2B5EF4-FFF2-40B4-BE49-F238E27FC236}">
                <a16:creationId xmlns:a16="http://schemas.microsoft.com/office/drawing/2014/main" id="{2D8E0466-6DBF-649F-430B-5FD04004D4AB}"/>
              </a:ext>
            </a:extLst>
          </p:cNvPr>
          <p:cNvSpPr txBox="1"/>
          <p:nvPr/>
        </p:nvSpPr>
        <p:spPr>
          <a:xfrm>
            <a:off x="2362200" y="533400"/>
            <a:ext cx="7467600" cy="646331"/>
          </a:xfrm>
          <a:prstGeom prst="rect">
            <a:avLst/>
          </a:prstGeom>
          <a:noFill/>
        </p:spPr>
        <p:txBody>
          <a:bodyPr wrap="square">
            <a:spAutoFit/>
          </a:bodyPr>
          <a:lstStyle/>
          <a:p>
            <a:pPr algn="ctr"/>
            <a:r>
              <a:rPr lang="en-US" sz="3600" dirty="0">
                <a:solidFill>
                  <a:schemeClr val="tx2"/>
                </a:solidFill>
              </a:rPr>
              <a:t>SCHOLARSHIP AMOUNT</a:t>
            </a:r>
          </a:p>
        </p:txBody>
      </p:sp>
      <p:pic>
        <p:nvPicPr>
          <p:cNvPr id="11" name="Picture 10" descr="A person in a suit standing in front of a black background&#10;&#10;Description automatically generated">
            <a:extLst>
              <a:ext uri="{FF2B5EF4-FFF2-40B4-BE49-F238E27FC236}">
                <a16:creationId xmlns:a16="http://schemas.microsoft.com/office/drawing/2014/main" id="{0E3E2307-7E47-98A4-26E1-A7DA99FFBE5D}"/>
              </a:ext>
            </a:extLst>
          </p:cNvPr>
          <p:cNvPicPr>
            <a:picLocks noChangeAspect="1"/>
          </p:cNvPicPr>
          <p:nvPr/>
        </p:nvPicPr>
        <p:blipFill>
          <a:blip r:embed="rId3"/>
          <a:srcRect l="22566" r="18300"/>
          <a:stretch/>
        </p:blipFill>
        <p:spPr>
          <a:xfrm>
            <a:off x="7146012" y="1379706"/>
            <a:ext cx="4131588" cy="4648200"/>
          </a:xfrm>
          <a:prstGeom prst="rect">
            <a:avLst/>
          </a:prstGeom>
        </p:spPr>
      </p:pic>
    </p:spTree>
    <p:extLst>
      <p:ext uri="{BB962C8B-B14F-4D97-AF65-F5344CB8AC3E}">
        <p14:creationId xmlns:p14="http://schemas.microsoft.com/office/powerpoint/2010/main" val="10455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3324482" y="4315409"/>
            <a:ext cx="1500496" cy="385641"/>
          </a:xfrm>
          <a:prstGeom prst="rect">
            <a:avLst/>
          </a:prstGeom>
        </p:spPr>
      </p:pic>
      <p:sp>
        <p:nvSpPr>
          <p:cNvPr id="2" name="Chevron 1"/>
          <p:cNvSpPr/>
          <p:nvPr/>
        </p:nvSpPr>
        <p:spPr>
          <a:xfrm>
            <a:off x="1066800" y="2552700"/>
            <a:ext cx="2133600" cy="685800"/>
          </a:xfrm>
          <a:prstGeom prst="chevr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408036" y="914400"/>
            <a:ext cx="7374935" cy="1077218"/>
          </a:xfrm>
          <a:prstGeom prst="rect">
            <a:avLst/>
          </a:prstGeom>
          <a:noFill/>
        </p:spPr>
        <p:txBody>
          <a:bodyPr wrap="none" rtlCol="0">
            <a:spAutoFit/>
          </a:bodyPr>
          <a:lstStyle/>
          <a:p>
            <a:pPr algn="ctr"/>
            <a:r>
              <a:rPr lang="en-US" sz="3200" dirty="0">
                <a:solidFill>
                  <a:schemeClr val="bg2"/>
                </a:solidFill>
              </a:rPr>
              <a:t>TIMELINE: COOKE UNDERGRADUATE </a:t>
            </a:r>
            <a:br>
              <a:rPr lang="en-US" sz="3200" dirty="0">
                <a:solidFill>
                  <a:schemeClr val="bg2"/>
                </a:solidFill>
              </a:rPr>
            </a:br>
            <a:r>
              <a:rPr lang="en-US" sz="3200" dirty="0">
                <a:solidFill>
                  <a:schemeClr val="bg2"/>
                </a:solidFill>
              </a:rPr>
              <a:t>TRANSFER SCHOLARSHIP </a:t>
            </a:r>
          </a:p>
        </p:txBody>
      </p:sp>
      <p:cxnSp>
        <p:nvCxnSpPr>
          <p:cNvPr id="5" name="Straight Connector 4"/>
          <p:cNvCxnSpPr/>
          <p:nvPr/>
        </p:nvCxnSpPr>
        <p:spPr>
          <a:xfrm flipH="1">
            <a:off x="2895332" y="2133600"/>
            <a:ext cx="6476999"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82918" y="2705100"/>
            <a:ext cx="1377300" cy="400110"/>
          </a:xfrm>
          <a:prstGeom prst="rect">
            <a:avLst/>
          </a:prstGeom>
          <a:noFill/>
        </p:spPr>
        <p:txBody>
          <a:bodyPr wrap="none" rtlCol="0">
            <a:spAutoFit/>
          </a:bodyPr>
          <a:lstStyle/>
          <a:p>
            <a:pPr algn="ctr"/>
            <a:r>
              <a:rPr lang="en-US" sz="2000" dirty="0">
                <a:solidFill>
                  <a:srgbClr val="FFFFFF"/>
                </a:solidFill>
              </a:rPr>
              <a:t>OCTOBER</a:t>
            </a:r>
            <a:endParaRPr lang="en-US" dirty="0">
              <a:solidFill>
                <a:srgbClr val="FFFFFF"/>
              </a:solidFill>
            </a:endParaRPr>
          </a:p>
        </p:txBody>
      </p:sp>
      <p:sp>
        <p:nvSpPr>
          <p:cNvPr id="11" name="Chevron 10"/>
          <p:cNvSpPr/>
          <p:nvPr/>
        </p:nvSpPr>
        <p:spPr>
          <a:xfrm>
            <a:off x="3048000" y="2552700"/>
            <a:ext cx="2133600" cy="685800"/>
          </a:xfrm>
          <a:prstGeom prst="chevr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3486185" y="2705100"/>
            <a:ext cx="1333167" cy="400110"/>
          </a:xfrm>
          <a:prstGeom prst="rect">
            <a:avLst/>
          </a:prstGeom>
          <a:noFill/>
        </p:spPr>
        <p:txBody>
          <a:bodyPr wrap="none" rtlCol="0">
            <a:spAutoFit/>
          </a:bodyPr>
          <a:lstStyle/>
          <a:p>
            <a:pPr algn="ctr"/>
            <a:r>
              <a:rPr lang="en-US" sz="2000" dirty="0">
                <a:solidFill>
                  <a:srgbClr val="FFFFFF"/>
                </a:solidFill>
              </a:rPr>
              <a:t>JANUARY</a:t>
            </a:r>
            <a:endParaRPr lang="en-US" dirty="0">
              <a:solidFill>
                <a:srgbClr val="FFFFFF"/>
              </a:solidFill>
            </a:endParaRPr>
          </a:p>
        </p:txBody>
      </p:sp>
      <p:sp>
        <p:nvSpPr>
          <p:cNvPr id="13" name="Chevron 12"/>
          <p:cNvSpPr/>
          <p:nvPr/>
        </p:nvSpPr>
        <p:spPr>
          <a:xfrm>
            <a:off x="5029200" y="2552700"/>
            <a:ext cx="2133600" cy="685800"/>
          </a:xfrm>
          <a:prstGeom prst="chevr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410203" y="2705100"/>
            <a:ext cx="1447532" cy="400110"/>
          </a:xfrm>
          <a:prstGeom prst="rect">
            <a:avLst/>
          </a:prstGeom>
          <a:noFill/>
        </p:spPr>
        <p:txBody>
          <a:bodyPr wrap="none" rtlCol="0">
            <a:spAutoFit/>
          </a:bodyPr>
          <a:lstStyle/>
          <a:p>
            <a:pPr algn="ctr"/>
            <a:r>
              <a:rPr lang="en-US" sz="2000" dirty="0">
                <a:solidFill>
                  <a:srgbClr val="FFFFFF"/>
                </a:solidFill>
              </a:rPr>
              <a:t>FEBRUARY</a:t>
            </a:r>
            <a:endParaRPr lang="en-US" dirty="0">
              <a:solidFill>
                <a:srgbClr val="FFFFFF"/>
              </a:solidFill>
            </a:endParaRPr>
          </a:p>
        </p:txBody>
      </p:sp>
      <p:sp>
        <p:nvSpPr>
          <p:cNvPr id="15" name="Chevron 14"/>
          <p:cNvSpPr/>
          <p:nvPr/>
        </p:nvSpPr>
        <p:spPr>
          <a:xfrm>
            <a:off x="7010400" y="2552700"/>
            <a:ext cx="2133600" cy="685800"/>
          </a:xfrm>
          <a:prstGeom prst="chevr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744001" y="2705100"/>
            <a:ext cx="742336" cy="400110"/>
          </a:xfrm>
          <a:prstGeom prst="rect">
            <a:avLst/>
          </a:prstGeom>
          <a:noFill/>
        </p:spPr>
        <p:txBody>
          <a:bodyPr wrap="none" rtlCol="0">
            <a:spAutoFit/>
          </a:bodyPr>
          <a:lstStyle/>
          <a:p>
            <a:pPr algn="ctr"/>
            <a:r>
              <a:rPr lang="en-US" sz="2000" dirty="0">
                <a:solidFill>
                  <a:srgbClr val="FFFFFF"/>
                </a:solidFill>
              </a:rPr>
              <a:t>MAY</a:t>
            </a:r>
            <a:endParaRPr lang="en-US" dirty="0">
              <a:solidFill>
                <a:srgbClr val="FFFFFF"/>
              </a:solidFill>
            </a:endParaRPr>
          </a:p>
        </p:txBody>
      </p:sp>
      <p:sp>
        <p:nvSpPr>
          <p:cNvPr id="17" name="Chevron 16"/>
          <p:cNvSpPr/>
          <p:nvPr/>
        </p:nvSpPr>
        <p:spPr>
          <a:xfrm>
            <a:off x="8991600" y="2552700"/>
            <a:ext cx="2133600" cy="685800"/>
          </a:xfrm>
          <a:prstGeom prst="chevr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9495019" y="2705100"/>
            <a:ext cx="1202698" cy="400110"/>
          </a:xfrm>
          <a:prstGeom prst="rect">
            <a:avLst/>
          </a:prstGeom>
          <a:noFill/>
        </p:spPr>
        <p:txBody>
          <a:bodyPr wrap="none" rtlCol="0">
            <a:spAutoFit/>
          </a:bodyPr>
          <a:lstStyle/>
          <a:p>
            <a:pPr algn="ctr"/>
            <a:r>
              <a:rPr lang="en-US" sz="2000" dirty="0">
                <a:solidFill>
                  <a:srgbClr val="FFFFFF"/>
                </a:solidFill>
              </a:rPr>
              <a:t>AUGUST</a:t>
            </a:r>
            <a:endParaRPr lang="en-US" dirty="0">
              <a:solidFill>
                <a:srgbClr val="FFFFFF"/>
              </a:solidFill>
            </a:endParaRPr>
          </a:p>
        </p:txBody>
      </p:sp>
      <p:sp>
        <p:nvSpPr>
          <p:cNvPr id="19" name="TextBox 18"/>
          <p:cNvSpPr txBox="1"/>
          <p:nvPr/>
        </p:nvSpPr>
        <p:spPr>
          <a:xfrm>
            <a:off x="1096640" y="4876800"/>
            <a:ext cx="2209800" cy="1323439"/>
          </a:xfrm>
          <a:prstGeom prst="rect">
            <a:avLst/>
          </a:prstGeom>
          <a:noFill/>
        </p:spPr>
        <p:txBody>
          <a:bodyPr wrap="square" rtlCol="0">
            <a:spAutoFit/>
          </a:bodyPr>
          <a:lstStyle/>
          <a:p>
            <a:r>
              <a:rPr lang="en-US" sz="2000" dirty="0">
                <a:solidFill>
                  <a:srgbClr val="00497B"/>
                </a:solidFill>
              </a:rPr>
              <a:t>Link to application made public via Common App</a:t>
            </a:r>
          </a:p>
        </p:txBody>
      </p:sp>
      <p:sp>
        <p:nvSpPr>
          <p:cNvPr id="20" name="TextBox 19"/>
          <p:cNvSpPr txBox="1"/>
          <p:nvPr/>
        </p:nvSpPr>
        <p:spPr>
          <a:xfrm>
            <a:off x="3276600" y="4876800"/>
            <a:ext cx="1765701" cy="707886"/>
          </a:xfrm>
          <a:prstGeom prst="rect">
            <a:avLst/>
          </a:prstGeom>
          <a:noFill/>
        </p:spPr>
        <p:txBody>
          <a:bodyPr wrap="square" rtlCol="0">
            <a:spAutoFit/>
          </a:bodyPr>
          <a:lstStyle/>
          <a:p>
            <a:r>
              <a:rPr lang="en-US" sz="2000" dirty="0">
                <a:solidFill>
                  <a:srgbClr val="00497B"/>
                </a:solidFill>
              </a:rPr>
              <a:t>Application closes</a:t>
            </a:r>
          </a:p>
        </p:txBody>
      </p:sp>
      <p:sp>
        <p:nvSpPr>
          <p:cNvPr id="21" name="TextBox 20"/>
          <p:cNvSpPr txBox="1"/>
          <p:nvPr/>
        </p:nvSpPr>
        <p:spPr>
          <a:xfrm>
            <a:off x="5244699" y="4876800"/>
            <a:ext cx="1765701" cy="707886"/>
          </a:xfrm>
          <a:prstGeom prst="rect">
            <a:avLst/>
          </a:prstGeom>
          <a:noFill/>
        </p:spPr>
        <p:txBody>
          <a:bodyPr wrap="square" rtlCol="0">
            <a:spAutoFit/>
          </a:bodyPr>
          <a:lstStyle/>
          <a:p>
            <a:r>
              <a:rPr lang="en-US" sz="2000" dirty="0">
                <a:solidFill>
                  <a:srgbClr val="00497B"/>
                </a:solidFill>
              </a:rPr>
              <a:t>Semifinalists</a:t>
            </a:r>
            <a:br>
              <a:rPr lang="en-US" sz="2000" dirty="0">
                <a:solidFill>
                  <a:srgbClr val="00497B"/>
                </a:solidFill>
              </a:rPr>
            </a:br>
            <a:r>
              <a:rPr lang="en-US" sz="2000" dirty="0">
                <a:solidFill>
                  <a:srgbClr val="00497B"/>
                </a:solidFill>
              </a:rPr>
              <a:t>announced</a:t>
            </a:r>
          </a:p>
        </p:txBody>
      </p:sp>
      <p:sp>
        <p:nvSpPr>
          <p:cNvPr id="22" name="TextBox 21"/>
          <p:cNvSpPr txBox="1"/>
          <p:nvPr/>
        </p:nvSpPr>
        <p:spPr>
          <a:xfrm>
            <a:off x="7162800" y="4876800"/>
            <a:ext cx="1765701" cy="1015663"/>
          </a:xfrm>
          <a:prstGeom prst="rect">
            <a:avLst/>
          </a:prstGeom>
          <a:noFill/>
        </p:spPr>
        <p:txBody>
          <a:bodyPr wrap="square" rtlCol="0">
            <a:spAutoFit/>
          </a:bodyPr>
          <a:lstStyle/>
          <a:p>
            <a:r>
              <a:rPr lang="en-US" sz="2000" dirty="0">
                <a:solidFill>
                  <a:schemeClr val="bg1"/>
                </a:solidFill>
              </a:rPr>
              <a:t>Scholarship</a:t>
            </a:r>
            <a:br>
              <a:rPr lang="en-US" sz="2000" dirty="0">
                <a:solidFill>
                  <a:schemeClr val="bg1"/>
                </a:solidFill>
              </a:rPr>
            </a:br>
            <a:r>
              <a:rPr lang="en-US" sz="2000" dirty="0">
                <a:solidFill>
                  <a:schemeClr val="bg1"/>
                </a:solidFill>
              </a:rPr>
              <a:t>recipients</a:t>
            </a:r>
            <a:br>
              <a:rPr lang="en-US" sz="2000" dirty="0">
                <a:solidFill>
                  <a:schemeClr val="bg1"/>
                </a:solidFill>
              </a:rPr>
            </a:br>
            <a:r>
              <a:rPr lang="en-US" sz="2000" dirty="0">
                <a:solidFill>
                  <a:schemeClr val="bg1"/>
                </a:solidFill>
              </a:rPr>
              <a:t>announced</a:t>
            </a:r>
          </a:p>
        </p:txBody>
      </p:sp>
      <p:sp>
        <p:nvSpPr>
          <p:cNvPr id="23" name="TextBox 22"/>
          <p:cNvSpPr txBox="1"/>
          <p:nvPr/>
        </p:nvSpPr>
        <p:spPr>
          <a:xfrm>
            <a:off x="9207099" y="4876800"/>
            <a:ext cx="2603901" cy="707886"/>
          </a:xfrm>
          <a:prstGeom prst="rect">
            <a:avLst/>
          </a:prstGeom>
          <a:noFill/>
        </p:spPr>
        <p:txBody>
          <a:bodyPr wrap="square" rtlCol="0">
            <a:spAutoFit/>
          </a:bodyPr>
          <a:lstStyle/>
          <a:p>
            <a:r>
              <a:rPr lang="en-US" sz="2000" dirty="0">
                <a:solidFill>
                  <a:srgbClr val="00497B"/>
                </a:solidFill>
              </a:rPr>
              <a:t>Scholars Weekend in-person event</a:t>
            </a:r>
          </a:p>
        </p:txBody>
      </p:sp>
      <p:grpSp>
        <p:nvGrpSpPr>
          <p:cNvPr id="3" name="Group 2"/>
          <p:cNvGrpSpPr/>
          <p:nvPr/>
        </p:nvGrpSpPr>
        <p:grpSpPr>
          <a:xfrm>
            <a:off x="1066800" y="3660587"/>
            <a:ext cx="1539020" cy="1040464"/>
            <a:chOff x="1066800" y="3660587"/>
            <a:chExt cx="1539020" cy="1040464"/>
          </a:xfrm>
        </p:grpSpPr>
        <p:pic>
          <p:nvPicPr>
            <p:cNvPr id="52" name="Picture 51"/>
            <p:cNvPicPr>
              <a:picLocks noChangeAspect="1"/>
            </p:cNvPicPr>
            <p:nvPr/>
          </p:nvPicPr>
          <p:blipFill>
            <a:blip r:embed="rId3"/>
            <a:stretch>
              <a:fillRect/>
            </a:stretch>
          </p:blipFill>
          <p:spPr>
            <a:xfrm>
              <a:off x="1066800" y="3660587"/>
              <a:ext cx="1539020" cy="1040464"/>
            </a:xfrm>
            <a:prstGeom prst="rect">
              <a:avLst/>
            </a:prstGeom>
          </p:spPr>
        </p:pic>
        <p:sp>
          <p:nvSpPr>
            <p:cNvPr id="27" name="TextBox 26"/>
            <p:cNvSpPr txBox="1"/>
            <p:nvPr/>
          </p:nvSpPr>
          <p:spPr>
            <a:xfrm>
              <a:off x="1371927" y="3776776"/>
              <a:ext cx="919543" cy="461665"/>
            </a:xfrm>
            <a:prstGeom prst="rect">
              <a:avLst/>
            </a:prstGeom>
            <a:noFill/>
          </p:spPr>
          <p:txBody>
            <a:bodyPr wrap="none" rtlCol="0">
              <a:spAutoFit/>
            </a:bodyPr>
            <a:lstStyle/>
            <a:p>
              <a:pPr algn="ctr"/>
              <a:r>
                <a:rPr lang="en-US" b="1" dirty="0">
                  <a:solidFill>
                    <a:schemeClr val="accent3"/>
                  </a:solidFill>
                </a:rPr>
                <a:t>.com</a:t>
              </a:r>
              <a:endParaRPr lang="en-US" sz="2000" b="1" dirty="0">
                <a:solidFill>
                  <a:schemeClr val="accent3"/>
                </a:solidFill>
              </a:endParaRPr>
            </a:p>
          </p:txBody>
        </p:sp>
      </p:grpSp>
      <p:grpSp>
        <p:nvGrpSpPr>
          <p:cNvPr id="8" name="Group 7"/>
          <p:cNvGrpSpPr/>
          <p:nvPr/>
        </p:nvGrpSpPr>
        <p:grpSpPr>
          <a:xfrm>
            <a:off x="5338602" y="3532742"/>
            <a:ext cx="1227324" cy="1239868"/>
            <a:chOff x="5338602" y="3532742"/>
            <a:chExt cx="1227324" cy="1239868"/>
          </a:xfrm>
        </p:grpSpPr>
        <p:sp>
          <p:nvSpPr>
            <p:cNvPr id="29" name="Rectangle 28"/>
            <p:cNvSpPr/>
            <p:nvPr/>
          </p:nvSpPr>
          <p:spPr>
            <a:xfrm>
              <a:off x="5338602" y="3532742"/>
              <a:ext cx="685800" cy="914400"/>
            </a:xfrm>
            <a:prstGeom prst="rect">
              <a:avLst/>
            </a:prstGeom>
            <a:solidFill>
              <a:srgbClr val="FFFFFF"/>
            </a:solid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438519" y="3634736"/>
              <a:ext cx="685800" cy="914400"/>
            </a:xfrm>
            <a:prstGeom prst="rect">
              <a:avLst/>
            </a:prstGeom>
            <a:solidFill>
              <a:srgbClr val="FFFFFF"/>
            </a:solid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560024" y="3739469"/>
              <a:ext cx="685800" cy="914400"/>
            </a:xfrm>
            <a:prstGeom prst="rect">
              <a:avLst/>
            </a:prstGeom>
            <a:solidFill>
              <a:srgbClr val="FFFFFF"/>
            </a:solid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81502" y="3858210"/>
              <a:ext cx="685800" cy="914400"/>
            </a:xfrm>
            <a:prstGeom prst="rect">
              <a:avLst/>
            </a:prstGeom>
            <a:solidFill>
              <a:srgbClr val="FFFFFF"/>
            </a:solid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H="1">
              <a:off x="5787832" y="4032362"/>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787832" y="4114800"/>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787832" y="4191000"/>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5787832" y="4268342"/>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787832" y="4343400"/>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787832" y="4419600"/>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5787832" y="4495800"/>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787832" y="4572000"/>
              <a:ext cx="473140" cy="0"/>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3" name="5-Point Star 42"/>
            <p:cNvSpPr/>
            <p:nvPr/>
          </p:nvSpPr>
          <p:spPr>
            <a:xfrm>
              <a:off x="5925722" y="4156721"/>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132196" y="3352800"/>
            <a:ext cx="1630804" cy="1466482"/>
            <a:chOff x="7132196" y="3352800"/>
            <a:chExt cx="1630804" cy="1466482"/>
          </a:xfrm>
        </p:grpSpPr>
        <p:sp>
          <p:nvSpPr>
            <p:cNvPr id="44" name="5-Point Star 43"/>
            <p:cNvSpPr/>
            <p:nvPr/>
          </p:nvSpPr>
          <p:spPr>
            <a:xfrm>
              <a:off x="7620000" y="4114800"/>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5-Point Star 44"/>
            <p:cNvSpPr/>
            <p:nvPr/>
          </p:nvSpPr>
          <p:spPr>
            <a:xfrm>
              <a:off x="7132196" y="4238441"/>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5-Point Star 46"/>
            <p:cNvSpPr/>
            <p:nvPr/>
          </p:nvSpPr>
          <p:spPr>
            <a:xfrm>
              <a:off x="7284596" y="3733800"/>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5-Point Star 48"/>
            <p:cNvSpPr/>
            <p:nvPr/>
          </p:nvSpPr>
          <p:spPr>
            <a:xfrm>
              <a:off x="7619354" y="3352800"/>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5-Point Star 49"/>
            <p:cNvSpPr/>
            <p:nvPr/>
          </p:nvSpPr>
          <p:spPr>
            <a:xfrm>
              <a:off x="7940102" y="3733800"/>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5-Point Star 50"/>
            <p:cNvSpPr/>
            <p:nvPr/>
          </p:nvSpPr>
          <p:spPr>
            <a:xfrm>
              <a:off x="8122796" y="4238441"/>
              <a:ext cx="640204" cy="580841"/>
            </a:xfrm>
            <a:prstGeom prst="star5">
              <a:avLst/>
            </a:prstGeom>
            <a:solidFill>
              <a:schemeClr val="accent3"/>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9317949" y="3443257"/>
            <a:ext cx="1045251" cy="1329352"/>
            <a:chOff x="9317949" y="3443257"/>
            <a:chExt cx="1045251" cy="1329352"/>
          </a:xfrm>
        </p:grpSpPr>
        <p:sp>
          <p:nvSpPr>
            <p:cNvPr id="54" name="Rectangle 53"/>
            <p:cNvSpPr/>
            <p:nvPr/>
          </p:nvSpPr>
          <p:spPr>
            <a:xfrm>
              <a:off x="9317949" y="3449018"/>
              <a:ext cx="54382" cy="1323591"/>
            </a:xfrm>
            <a:prstGeom prst="rect">
              <a:avLst/>
            </a:prstGeom>
            <a:solidFill>
              <a:srgbClr val="FFFFFF"/>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rapezoid 54"/>
            <p:cNvSpPr/>
            <p:nvPr/>
          </p:nvSpPr>
          <p:spPr>
            <a:xfrm rot="5400000">
              <a:off x="9367807" y="3486150"/>
              <a:ext cx="581086" cy="495300"/>
            </a:xfrm>
            <a:prstGeom prst="trapezoid">
              <a:avLst>
                <a:gd name="adj" fmla="val 32738"/>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rapezoid 55"/>
            <p:cNvSpPr/>
            <p:nvPr/>
          </p:nvSpPr>
          <p:spPr>
            <a:xfrm rot="5400000">
              <a:off x="9884214" y="3488990"/>
              <a:ext cx="348371" cy="609600"/>
            </a:xfrm>
            <a:prstGeom prst="trapezoid">
              <a:avLst>
                <a:gd name="adj" fmla="val 64393"/>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5-Point Star 56"/>
            <p:cNvSpPr/>
            <p:nvPr/>
          </p:nvSpPr>
          <p:spPr>
            <a:xfrm>
              <a:off x="9525000" y="3556630"/>
              <a:ext cx="342900" cy="311105"/>
            </a:xfrm>
            <a:prstGeom prst="star5">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8" name="Picture 57"/>
          <p:cNvPicPr>
            <a:picLocks noChangeAspect="1"/>
          </p:cNvPicPr>
          <p:nvPr/>
        </p:nvPicPr>
        <p:blipFill>
          <a:blip r:embed="rId4"/>
          <a:stretch>
            <a:fillRect/>
          </a:stretch>
        </p:blipFill>
        <p:spPr>
          <a:xfrm>
            <a:off x="10134600" y="3779518"/>
            <a:ext cx="1381897" cy="1014182"/>
          </a:xfrm>
          <a:prstGeom prst="rect">
            <a:avLst/>
          </a:prstGeom>
        </p:spPr>
      </p:pic>
    </p:spTree>
    <p:extLst>
      <p:ext uri="{BB962C8B-B14F-4D97-AF65-F5344CB8AC3E}">
        <p14:creationId xmlns:p14="http://schemas.microsoft.com/office/powerpoint/2010/main" val="149113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P spid="12" grpId="0"/>
      <p:bldP spid="13" grpId="0" animBg="1"/>
      <p:bldP spid="14" grpId="0"/>
      <p:bldP spid="15" grpId="0" animBg="1"/>
      <p:bldP spid="16" grpId="0"/>
      <p:bldP spid="17" grpId="0" animBg="1"/>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8229600" y="1942989"/>
            <a:ext cx="3048001" cy="4168408"/>
          </a:xfrm>
          <a:prstGeom prst="rect">
            <a:avLst/>
          </a:prstGeom>
          <a:solidFill>
            <a:schemeClr val="tx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3187374" y="1927401"/>
            <a:ext cx="4727750" cy="1936016"/>
          </a:xfrm>
          <a:prstGeom prst="rect">
            <a:avLst/>
          </a:prstGeom>
          <a:solidFill>
            <a:schemeClr val="tx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914400" y="1927401"/>
            <a:ext cx="1980932" cy="4168408"/>
          </a:xfrm>
          <a:prstGeom prst="rect">
            <a:avLst/>
          </a:prstGeom>
          <a:solidFill>
            <a:schemeClr val="tx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346861" y="914400"/>
            <a:ext cx="3497271" cy="584776"/>
          </a:xfrm>
          <a:prstGeom prst="rect">
            <a:avLst/>
          </a:prstGeom>
          <a:noFill/>
        </p:spPr>
        <p:txBody>
          <a:bodyPr wrap="none" rtlCol="0">
            <a:spAutoFit/>
          </a:bodyPr>
          <a:lstStyle/>
          <a:p>
            <a:pPr algn="ctr"/>
            <a:r>
              <a:rPr lang="en-US" sz="3200" dirty="0">
                <a:solidFill>
                  <a:schemeClr val="bg2"/>
                </a:solidFill>
              </a:rPr>
              <a:t>WHO CAN APPLY</a:t>
            </a:r>
          </a:p>
        </p:txBody>
      </p:sp>
      <p:cxnSp>
        <p:nvCxnSpPr>
          <p:cNvPr id="5" name="Straight Connector 4"/>
          <p:cNvCxnSpPr/>
          <p:nvPr/>
        </p:nvCxnSpPr>
        <p:spPr>
          <a:xfrm flipH="1">
            <a:off x="2895332" y="1676400"/>
            <a:ext cx="6476999"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14400" y="3958441"/>
            <a:ext cx="2057400" cy="1631216"/>
          </a:xfrm>
          <a:prstGeom prst="rect">
            <a:avLst/>
          </a:prstGeom>
          <a:noFill/>
        </p:spPr>
        <p:txBody>
          <a:bodyPr wrap="square" rtlCol="0">
            <a:spAutoFit/>
          </a:bodyPr>
          <a:lstStyle/>
          <a:p>
            <a:r>
              <a:rPr lang="en-US" sz="2000" b="1" dirty="0">
                <a:solidFill>
                  <a:schemeClr val="bg2"/>
                </a:solidFill>
              </a:rPr>
              <a:t>SOPHOMORE STATUS </a:t>
            </a:r>
            <a:r>
              <a:rPr lang="en-US" sz="2000" dirty="0">
                <a:solidFill>
                  <a:srgbClr val="7C7C70"/>
                </a:solidFill>
              </a:rPr>
              <a:t>at a two-year institution by January 1, 2025</a:t>
            </a:r>
          </a:p>
        </p:txBody>
      </p:sp>
      <p:sp>
        <p:nvSpPr>
          <p:cNvPr id="48" name="TextBox 47"/>
          <p:cNvSpPr txBox="1"/>
          <p:nvPr/>
        </p:nvSpPr>
        <p:spPr>
          <a:xfrm>
            <a:off x="3334102" y="2102584"/>
            <a:ext cx="2447422" cy="1631216"/>
          </a:xfrm>
          <a:prstGeom prst="rect">
            <a:avLst/>
          </a:prstGeom>
          <a:noFill/>
        </p:spPr>
        <p:txBody>
          <a:bodyPr wrap="square" rtlCol="0">
            <a:spAutoFit/>
          </a:bodyPr>
          <a:lstStyle/>
          <a:p>
            <a:r>
              <a:rPr lang="en-US" sz="2000" b="1" dirty="0">
                <a:solidFill>
                  <a:schemeClr val="bg2"/>
                </a:solidFill>
              </a:rPr>
              <a:t>ACADEMICS:</a:t>
            </a:r>
          </a:p>
          <a:p>
            <a:r>
              <a:rPr lang="en-US" sz="2000" dirty="0">
                <a:solidFill>
                  <a:schemeClr val="tx2">
                    <a:lumMod val="50000"/>
                  </a:schemeClr>
                </a:solidFill>
              </a:rPr>
              <a:t>Cumulative, </a:t>
            </a:r>
            <a:r>
              <a:rPr lang="en-US" sz="2000" dirty="0" err="1">
                <a:solidFill>
                  <a:schemeClr val="tx2">
                    <a:lumMod val="50000"/>
                  </a:schemeClr>
                </a:solidFill>
              </a:rPr>
              <a:t>unweighted</a:t>
            </a:r>
            <a:r>
              <a:rPr lang="en-US" sz="2000" dirty="0">
                <a:solidFill>
                  <a:schemeClr val="tx2">
                    <a:lumMod val="50000"/>
                  </a:schemeClr>
                </a:solidFill>
              </a:rPr>
              <a:t> GPA of 3.5 or above on a 4.0 scale</a:t>
            </a:r>
          </a:p>
        </p:txBody>
      </p:sp>
      <p:sp>
        <p:nvSpPr>
          <p:cNvPr id="58" name="TextBox 57"/>
          <p:cNvSpPr txBox="1"/>
          <p:nvPr/>
        </p:nvSpPr>
        <p:spPr>
          <a:xfrm>
            <a:off x="8382001" y="2057400"/>
            <a:ext cx="2574925" cy="1631216"/>
          </a:xfrm>
          <a:prstGeom prst="rect">
            <a:avLst/>
          </a:prstGeom>
          <a:noFill/>
        </p:spPr>
        <p:txBody>
          <a:bodyPr wrap="square" rtlCol="0">
            <a:spAutoFit/>
          </a:bodyPr>
          <a:lstStyle/>
          <a:p>
            <a:r>
              <a:rPr lang="en-US" sz="2000" b="1" dirty="0">
                <a:solidFill>
                  <a:srgbClr val="1E73B3"/>
                </a:solidFill>
              </a:rPr>
              <a:t>FALL COLLEGE ENROLLMENT </a:t>
            </a:r>
            <a:r>
              <a:rPr lang="en-US" sz="2000" dirty="0">
                <a:solidFill>
                  <a:srgbClr val="7C7C70"/>
                </a:solidFill>
              </a:rPr>
              <a:t>planned for a four-year U.S. college in fall 2026</a:t>
            </a:r>
          </a:p>
        </p:txBody>
      </p:sp>
      <p:sp>
        <p:nvSpPr>
          <p:cNvPr id="64" name="Rectangle 63"/>
          <p:cNvSpPr/>
          <p:nvPr/>
        </p:nvSpPr>
        <p:spPr>
          <a:xfrm>
            <a:off x="3187374" y="4159793"/>
            <a:ext cx="4727750" cy="1936016"/>
          </a:xfrm>
          <a:prstGeom prst="rect">
            <a:avLst/>
          </a:prstGeom>
          <a:solidFill>
            <a:schemeClr val="tx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476724" y="4289601"/>
            <a:ext cx="2360025" cy="1631216"/>
          </a:xfrm>
          <a:prstGeom prst="rect">
            <a:avLst/>
          </a:prstGeom>
          <a:noFill/>
        </p:spPr>
        <p:txBody>
          <a:bodyPr wrap="square" rtlCol="0">
            <a:spAutoFit/>
          </a:bodyPr>
          <a:lstStyle/>
          <a:p>
            <a:r>
              <a:rPr lang="en-US" sz="2000" b="1" dirty="0">
                <a:solidFill>
                  <a:srgbClr val="1E73B3"/>
                </a:solidFill>
              </a:rPr>
              <a:t>FINANCIAL NEED: </a:t>
            </a:r>
            <a:r>
              <a:rPr lang="en-US" sz="2000" dirty="0">
                <a:solidFill>
                  <a:srgbClr val="7C7C70"/>
                </a:solidFill>
              </a:rPr>
              <a:t>Maximum annual gross family income of $95,000</a:t>
            </a:r>
          </a:p>
        </p:txBody>
      </p:sp>
      <p:pic>
        <p:nvPicPr>
          <p:cNvPr id="85" name="Picture 84"/>
          <p:cNvPicPr>
            <a:picLocks noChangeAspect="1"/>
          </p:cNvPicPr>
          <p:nvPr/>
        </p:nvPicPr>
        <p:blipFill>
          <a:blip r:embed="rId2"/>
          <a:stretch>
            <a:fillRect/>
          </a:stretch>
        </p:blipFill>
        <p:spPr>
          <a:xfrm>
            <a:off x="3343124" y="4353891"/>
            <a:ext cx="2006600" cy="1501834"/>
          </a:xfrm>
          <a:prstGeom prst="rect">
            <a:avLst/>
          </a:prstGeom>
        </p:spPr>
      </p:pic>
      <p:pic>
        <p:nvPicPr>
          <p:cNvPr id="86" name="Picture 85"/>
          <p:cNvPicPr>
            <a:picLocks noChangeAspect="1"/>
          </p:cNvPicPr>
          <p:nvPr/>
        </p:nvPicPr>
        <p:blipFill>
          <a:blip r:embed="rId3"/>
          <a:stretch>
            <a:fillRect/>
          </a:stretch>
        </p:blipFill>
        <p:spPr>
          <a:xfrm>
            <a:off x="5665562" y="2209800"/>
            <a:ext cx="1944762" cy="1435100"/>
          </a:xfrm>
          <a:prstGeom prst="rect">
            <a:avLst/>
          </a:prstGeom>
        </p:spPr>
      </p:pic>
      <p:pic>
        <p:nvPicPr>
          <p:cNvPr id="6" name="Picture 5"/>
          <p:cNvPicPr>
            <a:picLocks noChangeAspect="1"/>
          </p:cNvPicPr>
          <p:nvPr/>
        </p:nvPicPr>
        <p:blipFill>
          <a:blip r:embed="rId4"/>
          <a:stretch>
            <a:fillRect/>
          </a:stretch>
        </p:blipFill>
        <p:spPr>
          <a:xfrm>
            <a:off x="9067800" y="3832783"/>
            <a:ext cx="1272617" cy="1272617"/>
          </a:xfrm>
          <a:prstGeom prst="rect">
            <a:avLst/>
          </a:prstGeom>
        </p:spPr>
      </p:pic>
      <p:sp>
        <p:nvSpPr>
          <p:cNvPr id="32" name="TextBox 31"/>
          <p:cNvSpPr txBox="1"/>
          <p:nvPr/>
        </p:nvSpPr>
        <p:spPr>
          <a:xfrm>
            <a:off x="8382000" y="5235714"/>
            <a:ext cx="3032125" cy="707886"/>
          </a:xfrm>
          <a:prstGeom prst="rect">
            <a:avLst/>
          </a:prstGeom>
          <a:noFill/>
        </p:spPr>
        <p:txBody>
          <a:bodyPr wrap="square" rtlCol="0">
            <a:spAutoFit/>
          </a:bodyPr>
          <a:lstStyle/>
          <a:p>
            <a:r>
              <a:rPr lang="en-US" sz="2000" b="1" dirty="0">
                <a:solidFill>
                  <a:srgbClr val="1E73B3"/>
                </a:solidFill>
              </a:rPr>
              <a:t>NO PREVIOUS FOUR-YEAR COLLEGE</a:t>
            </a:r>
            <a:endParaRPr lang="en-US" sz="2000" dirty="0">
              <a:solidFill>
                <a:srgbClr val="7C7C70"/>
              </a:solidFill>
            </a:endParaRPr>
          </a:p>
        </p:txBody>
      </p:sp>
      <p:pic>
        <p:nvPicPr>
          <p:cNvPr id="3" name="Picture 2"/>
          <p:cNvPicPr>
            <a:picLocks noChangeAspect="1"/>
          </p:cNvPicPr>
          <p:nvPr/>
        </p:nvPicPr>
        <p:blipFill>
          <a:blip r:embed="rId5"/>
          <a:stretch>
            <a:fillRect/>
          </a:stretch>
        </p:blipFill>
        <p:spPr>
          <a:xfrm>
            <a:off x="1066800" y="2209800"/>
            <a:ext cx="1702085" cy="1536700"/>
          </a:xfrm>
          <a:prstGeom prst="rect">
            <a:avLst/>
          </a:prstGeom>
        </p:spPr>
      </p:pic>
    </p:spTree>
    <p:extLst>
      <p:ext uri="{BB962C8B-B14F-4D97-AF65-F5344CB8AC3E}">
        <p14:creationId xmlns:p14="http://schemas.microsoft.com/office/powerpoint/2010/main" val="187027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nodeType="with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500"/>
                                        <p:tgtEl>
                                          <p:spTgt spid="8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3" grpId="0" animBg="1"/>
      <p:bldP spid="62" grpId="0" animBg="1"/>
      <p:bldP spid="19" grpId="0"/>
      <p:bldP spid="48" grpId="0"/>
      <p:bldP spid="58" grpId="0"/>
      <p:bldP spid="64" grpId="0" animBg="1"/>
      <p:bldP spid="23" grpId="0"/>
      <p:bldP spid="32" grpId="0"/>
    </p:bldLst>
  </p:timing>
</p:sld>
</file>

<file path=ppt/theme/theme1.xml><?xml version="1.0" encoding="utf-8"?>
<a:theme xmlns:a="http://schemas.openxmlformats.org/drawingml/2006/main" name="Master Slide - White Bkgnd">
  <a:themeElements>
    <a:clrScheme name="Aspen FSP EPIC Housing">
      <a:dk1>
        <a:srgbClr val="00497B"/>
      </a:dk1>
      <a:lt1>
        <a:srgbClr val="CCECFC"/>
      </a:lt1>
      <a:dk2>
        <a:srgbClr val="1E73B3"/>
      </a:dk2>
      <a:lt2>
        <a:srgbClr val="EDEDEB"/>
      </a:lt2>
      <a:accent1>
        <a:srgbClr val="2F3967"/>
      </a:accent1>
      <a:accent2>
        <a:srgbClr val="D63F41"/>
      </a:accent2>
      <a:accent3>
        <a:srgbClr val="EBB944"/>
      </a:accent3>
      <a:accent4>
        <a:srgbClr val="2B3580"/>
      </a:accent4>
      <a:accent5>
        <a:srgbClr val="23814E"/>
      </a:accent5>
      <a:accent6>
        <a:srgbClr val="2962A9"/>
      </a:accent6>
      <a:hlink>
        <a:srgbClr val="1E88CF"/>
      </a:hlink>
      <a:folHlink>
        <a:srgbClr val="3D57C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SOVA Template L" id="{6D572FB0-E95A-4E41-BE14-4DA6450EE38D}" vid="{88DABF5F-0424-BA47-884A-93AE5FBDD8EE}"/>
    </a:ext>
  </a:extLst>
</a:theme>
</file>

<file path=ppt/theme/theme2.xml><?xml version="1.0" encoding="utf-8"?>
<a:theme xmlns:a="http://schemas.openxmlformats.org/drawingml/2006/main" name="Tan Bkgnd Content">
  <a:themeElements>
    <a:clrScheme name="Aspen FSP EPIC Housing">
      <a:dk1>
        <a:srgbClr val="00497B"/>
      </a:dk1>
      <a:lt1>
        <a:srgbClr val="CCECFC"/>
      </a:lt1>
      <a:dk2>
        <a:srgbClr val="1E73B3"/>
      </a:dk2>
      <a:lt2>
        <a:srgbClr val="EDEDEB"/>
      </a:lt2>
      <a:accent1>
        <a:srgbClr val="2F3967"/>
      </a:accent1>
      <a:accent2>
        <a:srgbClr val="D63F41"/>
      </a:accent2>
      <a:accent3>
        <a:srgbClr val="EBB944"/>
      </a:accent3>
      <a:accent4>
        <a:srgbClr val="2B3580"/>
      </a:accent4>
      <a:accent5>
        <a:srgbClr val="23814E"/>
      </a:accent5>
      <a:accent6>
        <a:srgbClr val="2962A9"/>
      </a:accent6>
      <a:hlink>
        <a:srgbClr val="1E88CF"/>
      </a:hlink>
      <a:folHlink>
        <a:srgbClr val="3D57C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SOVA Template L" id="{6D572FB0-E95A-4E41-BE14-4DA6450EE38D}" vid="{88DABF5F-0424-BA47-884A-93AE5FBDD8EE}"/>
    </a:ext>
  </a:extLst>
</a:theme>
</file>

<file path=ppt/theme/theme3.xml><?xml version="1.0" encoding="utf-8"?>
<a:theme xmlns:a="http://schemas.openxmlformats.org/drawingml/2006/main" name="Lt Blue Bkgnd Content">
  <a:themeElements>
    <a:clrScheme name="Aspen FSP EPIC Housing">
      <a:dk1>
        <a:srgbClr val="00497B"/>
      </a:dk1>
      <a:lt1>
        <a:srgbClr val="CCECFC"/>
      </a:lt1>
      <a:dk2>
        <a:srgbClr val="1E73B3"/>
      </a:dk2>
      <a:lt2>
        <a:srgbClr val="EDEDEB"/>
      </a:lt2>
      <a:accent1>
        <a:srgbClr val="2F3967"/>
      </a:accent1>
      <a:accent2>
        <a:srgbClr val="D63F41"/>
      </a:accent2>
      <a:accent3>
        <a:srgbClr val="EBB944"/>
      </a:accent3>
      <a:accent4>
        <a:srgbClr val="2B3580"/>
      </a:accent4>
      <a:accent5>
        <a:srgbClr val="23814E"/>
      </a:accent5>
      <a:accent6>
        <a:srgbClr val="2962A9"/>
      </a:accent6>
      <a:hlink>
        <a:srgbClr val="1E88CF"/>
      </a:hlink>
      <a:folHlink>
        <a:srgbClr val="3D57C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SOVA Template L" id="{6D572FB0-E95A-4E41-BE14-4DA6450EE38D}" vid="{88DABF5F-0424-BA47-884A-93AE5FBDD8EE}"/>
    </a:ext>
  </a:extLst>
</a:theme>
</file>

<file path=ppt/theme/theme4.xml><?xml version="1.0" encoding="utf-8"?>
<a:theme xmlns:a="http://schemas.openxmlformats.org/drawingml/2006/main" name="Blue Bkgnd Content">
  <a:themeElements>
    <a:clrScheme name="Aspen FSP EPIC Housing">
      <a:dk1>
        <a:srgbClr val="00497B"/>
      </a:dk1>
      <a:lt1>
        <a:srgbClr val="CCECFC"/>
      </a:lt1>
      <a:dk2>
        <a:srgbClr val="1E73B3"/>
      </a:dk2>
      <a:lt2>
        <a:srgbClr val="EDEDEB"/>
      </a:lt2>
      <a:accent1>
        <a:srgbClr val="2F3967"/>
      </a:accent1>
      <a:accent2>
        <a:srgbClr val="D63F41"/>
      </a:accent2>
      <a:accent3>
        <a:srgbClr val="EBB944"/>
      </a:accent3>
      <a:accent4>
        <a:srgbClr val="2B3580"/>
      </a:accent4>
      <a:accent5>
        <a:srgbClr val="23814E"/>
      </a:accent5>
      <a:accent6>
        <a:srgbClr val="2962A9"/>
      </a:accent6>
      <a:hlink>
        <a:srgbClr val="1E88CF"/>
      </a:hlink>
      <a:folHlink>
        <a:srgbClr val="3D57C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SOVA Template L" id="{6D572FB0-E95A-4E41-BE14-4DA6450EE38D}" vid="{88DABF5F-0424-BA47-884A-93AE5FBDD8EE}"/>
    </a:ext>
  </a:extLst>
</a:theme>
</file>

<file path=ppt/theme/theme5.xml><?xml version="1.0" encoding="utf-8"?>
<a:theme xmlns:a="http://schemas.openxmlformats.org/drawingml/2006/main" name="Color Bkgnds">
  <a:themeElements>
    <a:clrScheme name="Aspen FSP EPIC Housing">
      <a:dk1>
        <a:srgbClr val="00497B"/>
      </a:dk1>
      <a:lt1>
        <a:srgbClr val="CCECFC"/>
      </a:lt1>
      <a:dk2>
        <a:srgbClr val="1E73B3"/>
      </a:dk2>
      <a:lt2>
        <a:srgbClr val="EDEDEB"/>
      </a:lt2>
      <a:accent1>
        <a:srgbClr val="2F3967"/>
      </a:accent1>
      <a:accent2>
        <a:srgbClr val="D63F41"/>
      </a:accent2>
      <a:accent3>
        <a:srgbClr val="EBB944"/>
      </a:accent3>
      <a:accent4>
        <a:srgbClr val="2B3580"/>
      </a:accent4>
      <a:accent5>
        <a:srgbClr val="23814E"/>
      </a:accent5>
      <a:accent6>
        <a:srgbClr val="2962A9"/>
      </a:accent6>
      <a:hlink>
        <a:srgbClr val="1E88CF"/>
      </a:hlink>
      <a:folHlink>
        <a:srgbClr val="3D57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SOVA Template L" id="{6D572FB0-E95A-4E41-BE14-4DA6450EE38D}" vid="{ADF3FC2D-4EC3-8D43-9E95-4FBDC2B3B5D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20200120 Aspen FSP EPIC Housing GILL.potx</Template>
  <TotalTime>41768</TotalTime>
  <Words>865</Words>
  <Application>Microsoft Office PowerPoint</Application>
  <PresentationFormat>Widescreen</PresentationFormat>
  <Paragraphs>106</Paragraphs>
  <Slides>16</Slides>
  <Notes>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16</vt:i4>
      </vt:variant>
    </vt:vector>
  </HeadingPairs>
  <TitlesOfParts>
    <vt:vector size="29" baseType="lpstr">
      <vt:lpstr>Arial</vt:lpstr>
      <vt:lpstr>System Font Regular</vt:lpstr>
      <vt:lpstr>Muli</vt:lpstr>
      <vt:lpstr>Georgia</vt:lpstr>
      <vt:lpstr>Arial MT Md</vt:lpstr>
      <vt:lpstr>Helvetica</vt:lpstr>
      <vt:lpstr>Courier New</vt:lpstr>
      <vt:lpstr>Gill Sans MT</vt:lpstr>
      <vt:lpstr>Master Slide - White Bkgnd</vt:lpstr>
      <vt:lpstr>Tan Bkgnd Content</vt:lpstr>
      <vt:lpstr>Lt Blue Bkgnd Content</vt:lpstr>
      <vt:lpstr>Blue Bkgnd Content</vt:lpstr>
      <vt:lpstr>Color Bkgnds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VOICE Design Collective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Aspen FSP EPIC Housing Template</dc:title>
  <dc:subject/>
  <dc:creator>John Vance (703) 408-0623</dc:creator>
  <cp:keywords/>
  <dc:description/>
  <cp:lastModifiedBy>Julia Florence</cp:lastModifiedBy>
  <cp:revision>352</cp:revision>
  <dcterms:created xsi:type="dcterms:W3CDTF">2019-03-12T21:11:42Z</dcterms:created>
  <dcterms:modified xsi:type="dcterms:W3CDTF">2025-09-02T14:37:47Z</dcterms:modified>
  <cp:category/>
</cp:coreProperties>
</file>