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0" r:id="rId1"/>
    <p:sldMasterId id="2147484155" r:id="rId2"/>
    <p:sldMasterId id="2147484150" r:id="rId3"/>
    <p:sldMasterId id="2147484132" r:id="rId4"/>
    <p:sldMasterId id="2147484114" r:id="rId5"/>
    <p:sldMasterId id="2147484167" r:id="rId6"/>
  </p:sldMasterIdLst>
  <p:notesMasterIdLst>
    <p:notesMasterId r:id="rId16"/>
  </p:notesMasterIdLst>
  <p:handoutMasterIdLst>
    <p:handoutMasterId r:id="rId17"/>
  </p:handoutMasterIdLst>
  <p:sldIdLst>
    <p:sldId id="512" r:id="rId7"/>
    <p:sldId id="551" r:id="rId8"/>
    <p:sldId id="588" r:id="rId9"/>
    <p:sldId id="593" r:id="rId10"/>
    <p:sldId id="311" r:id="rId11"/>
    <p:sldId id="553" r:id="rId12"/>
    <p:sldId id="563" r:id="rId13"/>
    <p:sldId id="594" r:id="rId14"/>
    <p:sldId id="582" r:id="rId15"/>
  </p:sldIdLst>
  <p:sldSz cx="12192000" cy="6858000"/>
  <p:notesSz cx="6858000" cy="9144000"/>
  <p:embeddedFontLst>
    <p:embeddedFont>
      <p:font typeface="Gill Sans MT" panose="020B0502020104020203" pitchFamily="34" charset="0"/>
      <p:regular r:id="rId18"/>
      <p:bold r:id="rId19"/>
      <p:italic r:id="rId20"/>
      <p:boldItalic r:id="rId21"/>
    </p:embeddedFont>
    <p:embeddedFont>
      <p:font typeface="Helvetica" panose="020B0604020202020204" pitchFamily="34" charset="0"/>
      <p:regular r:id="rId22"/>
      <p:bold r:id="rId23"/>
      <p:italic r:id="rId24"/>
      <p:boldItalic r:id="rId25"/>
    </p:embeddedFont>
    <p:embeddedFont>
      <p:font typeface="Montserrat Medium" panose="00000600000000000000" pitchFamily="2" charset="0"/>
      <p:regular r:id="rId26"/>
      <p:italic r:id="rId27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512"/>
            <p14:sldId id="551"/>
            <p14:sldId id="588"/>
            <p14:sldId id="593"/>
            <p14:sldId id="311"/>
            <p14:sldId id="553"/>
            <p14:sldId id="563"/>
            <p14:sldId id="594"/>
            <p14:sldId id="5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8DBDF"/>
    <a:srgbClr val="7C7C70"/>
    <a:srgbClr val="ADDCFF"/>
    <a:srgbClr val="BB2828"/>
    <a:srgbClr val="D4D7D8"/>
    <a:srgbClr val="7D949E"/>
    <a:srgbClr val="71727C"/>
    <a:srgbClr val="141313"/>
    <a:srgbClr val="FF6A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74" autoAdjust="0"/>
    <p:restoredTop sz="94862" autoAdjust="0"/>
  </p:normalViewPr>
  <p:slideViewPr>
    <p:cSldViewPr snapToObjects="1">
      <p:cViewPr varScale="1">
        <p:scale>
          <a:sx n="105" d="100"/>
          <a:sy n="105" d="100"/>
        </p:scale>
        <p:origin x="1110" y="78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Gill Sans M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2C214-A587-884C-82FB-9710B2EC6B56}" type="datetimeFigureOut">
              <a:rPr lang="en-US" smtClean="0">
                <a:latin typeface="Gill Sans MT"/>
              </a:rPr>
              <a:t>1/30/2026</a:t>
            </a:fld>
            <a:endParaRPr lang="en-US" dirty="0"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00E1B-4F77-9545-A900-83A343486EFA}" type="slidenum">
              <a:rPr lang="en-US" smtClean="0">
                <a:latin typeface="Gill Sans MT"/>
              </a:rPr>
              <a:t>‹#›</a:t>
            </a:fld>
            <a:endParaRPr lang="en-US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98490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l Sans M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l Sans MT"/>
              </a:defRPr>
            </a:lvl1pPr>
          </a:lstStyle>
          <a:p>
            <a:fld id="{03A1D146-B4E0-1741-B9EE-9789392EFCC4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l Sans M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l Sans MT"/>
              </a:defRPr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b="0" i="0" kern="1200">
        <a:solidFill>
          <a:schemeClr val="tx1"/>
        </a:solidFill>
        <a:latin typeface="Gill Sans MT"/>
        <a:ea typeface="+mn-ea"/>
        <a:cs typeface="+mn-cs"/>
      </a:defRPr>
    </a:lvl1pPr>
    <a:lvl2pPr marL="609585" algn="l" defTabSz="609585" rtl="0" eaLnBrk="1" latinLnBrk="0" hangingPunct="1">
      <a:defRPr sz="1600" b="0" i="0" kern="1200">
        <a:solidFill>
          <a:schemeClr val="tx1"/>
        </a:solidFill>
        <a:latin typeface="Gill Sans MT"/>
        <a:ea typeface="+mn-ea"/>
        <a:cs typeface="+mn-cs"/>
      </a:defRPr>
    </a:lvl2pPr>
    <a:lvl3pPr marL="1219170" algn="l" defTabSz="609585" rtl="0" eaLnBrk="1" latinLnBrk="0" hangingPunct="1">
      <a:defRPr sz="1600" b="0" i="0" kern="1200">
        <a:solidFill>
          <a:schemeClr val="tx1"/>
        </a:solidFill>
        <a:latin typeface="Gill Sans MT"/>
        <a:ea typeface="+mn-ea"/>
        <a:cs typeface="+mn-cs"/>
      </a:defRPr>
    </a:lvl3pPr>
    <a:lvl4pPr marL="1828754" algn="l" defTabSz="609585" rtl="0" eaLnBrk="1" latinLnBrk="0" hangingPunct="1">
      <a:defRPr sz="1600" b="0" i="0" kern="1200">
        <a:solidFill>
          <a:schemeClr val="tx1"/>
        </a:solidFill>
        <a:latin typeface="Gill Sans MT"/>
        <a:ea typeface="+mn-ea"/>
        <a:cs typeface="+mn-cs"/>
      </a:defRPr>
    </a:lvl4pPr>
    <a:lvl5pPr marL="2438339" algn="l" defTabSz="609585" rtl="0" eaLnBrk="1" latinLnBrk="0" hangingPunct="1">
      <a:defRPr sz="1600" b="0" i="0" kern="1200">
        <a:solidFill>
          <a:schemeClr val="tx1"/>
        </a:solidFill>
        <a:latin typeface="Gill Sans M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4444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D7A1F-8410-427A-854F-434611F21E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80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9753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1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9753600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80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6555866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72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2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4722812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6554788" y="1905000"/>
            <a:ext cx="4722812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06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n Bkgnd W Footer">
    <p:bg>
      <p:bgPr>
        <a:solidFill>
          <a:srgbClr val="D4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B5B5AD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B5B5AD"/>
              </a:solidFill>
              <a:latin typeface="Helvetica"/>
              <a:cs typeface="Helvetica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rgbClr val="17A1FF"/>
                </a:solidFill>
              </a:ln>
              <a:solidFill>
                <a:srgbClr val="B5B5A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  <a:solidFill>
                <a:srgbClr val="B5B5A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 userDrawn="1"/>
        </p:nvSpPr>
        <p:spPr>
          <a:xfrm>
            <a:off x="1524000" y="6297359"/>
            <a:ext cx="48768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bg2">
                    <a:lumMod val="75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</p:spTree>
    <p:extLst>
      <p:ext uri="{BB962C8B-B14F-4D97-AF65-F5344CB8AC3E}">
        <p14:creationId xmlns:p14="http://schemas.microsoft.com/office/powerpoint/2010/main" val="2680640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9753600" cy="4343400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2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Content 1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9753600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415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6555866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033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Content 2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4722812" cy="4191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FFFFF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6554788" y="1905000"/>
            <a:ext cx="4722812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433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Blue Bknd 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 userDrawn="1"/>
        </p:nvSpPr>
        <p:spPr>
          <a:xfrm>
            <a:off x="1524000" y="6297359"/>
            <a:ext cx="48768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</p:spTree>
    <p:extLst>
      <p:ext uri="{BB962C8B-B14F-4D97-AF65-F5344CB8AC3E}">
        <p14:creationId xmlns:p14="http://schemas.microsoft.com/office/powerpoint/2010/main" val="8499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k Blue Bkkgnd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1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1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9753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812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W Footer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 userDrawn="1"/>
        </p:nvSpPr>
        <p:spPr>
          <a:xfrm>
            <a:off x="1524000" y="6297359"/>
            <a:ext cx="48768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tx1">
                    <a:lumMod val="75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17A1FF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17A1FF"/>
              </a:solidFill>
              <a:latin typeface="Helvetica"/>
              <a:cs typeface="Helvetica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rgbClr val="17A1FF"/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3" name="Action Button: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17A1FF"/>
              </a:solidFill>
              <a:latin typeface="Gill Sans MT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9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kgnd No Footer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17A1FF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17A1FF"/>
              </a:solidFill>
              <a:latin typeface="Helvetica"/>
              <a:cs typeface="Helvetica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rgbClr val="17A1FF"/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3" name="Action Button: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17A1FF"/>
              </a:solidFill>
              <a:latin typeface="Gill Sans MT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4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W Foo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64AEE5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64AEE5"/>
              </a:solidFill>
              <a:latin typeface="Helvetica"/>
              <a:cs typeface="Helvetica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3" name="Action Button: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223A4D"/>
              </a:solidFill>
              <a:latin typeface="Gill Sans MT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 userDrawn="1"/>
        </p:nvSpPr>
        <p:spPr>
          <a:xfrm>
            <a:off x="1524000" y="6297359"/>
            <a:ext cx="48768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</p:spTree>
    <p:extLst>
      <p:ext uri="{BB962C8B-B14F-4D97-AF65-F5344CB8AC3E}">
        <p14:creationId xmlns:p14="http://schemas.microsoft.com/office/powerpoint/2010/main" val="19640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No Foo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64AEE5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64AEE5"/>
              </a:solidFill>
              <a:latin typeface="Helvetica"/>
              <a:cs typeface="Helvetica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Action Button: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3" name="Action Button: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223A4D"/>
              </a:solidFill>
              <a:latin typeface="Gill Sans MT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8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W Footer">
    <p:bg>
      <p:bgPr>
        <a:solidFill>
          <a:srgbClr val="D4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B5B5AD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B5B5AD"/>
              </a:solidFill>
              <a:latin typeface="Helvetica"/>
              <a:cs typeface="Helvetica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rgbClr val="17A1FF"/>
                </a:solidFill>
              </a:ln>
              <a:solidFill>
                <a:srgbClr val="B5B5A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  <a:solidFill>
                <a:srgbClr val="B5B5A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 userDrawn="1"/>
        </p:nvSpPr>
        <p:spPr>
          <a:xfrm>
            <a:off x="1524000" y="6297359"/>
            <a:ext cx="48768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bg2">
                    <a:lumMod val="75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</p:spTree>
    <p:extLst>
      <p:ext uri="{BB962C8B-B14F-4D97-AF65-F5344CB8AC3E}">
        <p14:creationId xmlns:p14="http://schemas.microsoft.com/office/powerpoint/2010/main" val="1288752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No Footer">
    <p:bg>
      <p:bgPr>
        <a:solidFill>
          <a:srgbClr val="D4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B5B5AD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B5B5AD"/>
              </a:solidFill>
              <a:latin typeface="Helvetica"/>
              <a:cs typeface="Helvetica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rgbClr val="17A1FF"/>
                </a:solidFill>
              </a:ln>
              <a:solidFill>
                <a:srgbClr val="B5B5A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60000"/>
                    <a:lumOff val="40000"/>
                  </a:schemeClr>
                </a:solidFill>
              </a:ln>
              <a:solidFill>
                <a:srgbClr val="B5B5A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W Foo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 userDrawn="1"/>
        </p:nvSpPr>
        <p:spPr>
          <a:xfrm>
            <a:off x="1524000" y="6297359"/>
            <a:ext cx="48768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tx2">
                    <a:lumMod val="90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40000"/>
                    <a:lumOff val="6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17A1FF"/>
              </a:solidFill>
              <a:latin typeface="Gill Sans MT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40000"/>
                    <a:lumOff val="6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4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N Foo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 userDrawn="1"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chemeClr val="tx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 userDrawn="1"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40000"/>
                    <a:lumOff val="6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 userDrawn="1"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 userDrawn="1"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 userDrawn="1"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17A1FF"/>
              </a:solidFill>
              <a:latin typeface="Gill Sans MT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 userDrawn="1"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solidFill>
                  <a:schemeClr val="bg1">
                    <a:lumMod val="40000"/>
                    <a:lumOff val="6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82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68941-AD55-2D54-06D0-6AAA3AF36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BF5171-D828-4D14-7AE1-D80835E5F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3B841-683A-24E2-4E47-57DB774AE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3F7B-1C71-EE9D-E170-6E9E616A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79810-1850-6798-174B-76B6CE16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85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08A1-055A-6E9E-03E9-2B8E31F7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F994B-F81D-2F85-3955-B636AE4F6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60640-D57D-43C1-1996-09577F86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0DA0B-897D-2F9B-6C90-0F362770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D5AD4-34DB-EA1C-2F89-F371A74A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472281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6555866" y="1752600"/>
            <a:ext cx="472281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1BAA7-10B4-FED2-3ED1-1D778F4D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45BE6-3342-A83C-7BF2-074AEA461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4AC3A-A9B9-A52D-C660-8A6C4338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ABDAB-FF86-902A-3503-C4C1023F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84A9-D0E9-9782-A636-C8F019C52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02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4EE2-AFA5-6004-C6FE-98C005656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17F7-21A0-34BE-CE95-95F65C8FE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AE8CC-7617-DECE-891D-70CD9BF55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64E9E-7E33-3285-63C4-31F11E46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27C54-5607-2DB1-BED1-099E595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ED2D0-E89F-73C8-0E5E-2AAE04147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5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1BC7-87FE-B840-9858-DAF622907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0ADF2-4CCB-7774-37A1-F4308E301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0A5E9-023C-5AF0-1020-7DB83B1B7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F832B6-624A-1752-41C5-6F9BA452F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679C78-4AAA-D6CA-ADFF-F722A660D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48510-25EC-B5AD-EA6D-396F5F6B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3C761-2BCD-AFC4-4660-AE3DDA2B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6324CD-3D68-4E3E-4E95-BBDB4341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07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7D4F1-D562-D3DF-9B64-EC22ACC3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E23CA2-35C8-EAF2-6A07-73D9F89A6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EBE7B-8A28-5C5A-BF07-A48ACD76A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A9DD3-1811-C032-6BBC-E6E3BC0BD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78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B7A7D2-DBAD-038E-4461-BF52886F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C1BCEE-B14C-095F-1E78-FDC4663F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8F85A-5129-46B8-0CA5-178223904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05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4317-59A6-E4E8-DA9B-8193A0ABB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26603-D16D-919C-08D9-82BAD90D5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A5DCA-51E2-4441-0937-F4ABED80F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00ECE-C905-A432-0E87-A0BA13E37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7D0BF-A0B3-2942-2FAA-C0040BB5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3ABAA-63BF-6CE2-4DD2-A63307C6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20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80D1A-8618-0107-CD06-9AAB9B5B6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F59074-D36C-6D1B-56D9-ADEFF3965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C4832-F3B4-D4D0-BF5B-9B39CA81F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851BF-FD09-9BA7-EAEB-CE413407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76995-CF78-C644-FDA6-723D3A08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95878-55C9-6257-E323-4083FF0D8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83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02EAC-AED4-B592-C5C8-9516978AF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8E73D-4C9F-8478-9C11-6AA96B0D1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88899-F4EE-81C8-7CBD-1779C701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A2533-D48E-F94D-8CE6-977A2771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1C425-66F3-3095-14B6-844DA9C7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27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90D223-DB4E-5892-ABFC-F74786AF27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5C2FD-B4BC-247E-FC34-B947C98D4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92A8B-E579-D221-EF88-3F4E223F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35334-08A8-938C-0A26-43AAD6180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52A26-5D1D-E545-6AA3-57CE619BC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86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 5 6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6"/>
            <a:ext cx="12192000" cy="6850864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2F5D2E9-D82A-2242-91D9-81AC172FE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8566" y="3979224"/>
            <a:ext cx="9825470" cy="911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accent1"/>
                </a:solidFill>
                <a:latin typeface="Montserrat Bold"/>
                <a:cs typeface="Montserrat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CC4DAD5-B167-1A40-A1D2-5D4E28C866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98566" y="1537463"/>
            <a:ext cx="9825469" cy="244176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7DD122-301D-F743-B977-F449AAB7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0864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FFF"/>
                </a:solidFill>
              </a:defRPr>
            </a:lvl1pPr>
          </a:lstStyle>
          <a:p>
            <a:fld id="{B40DF42D-E7EB-2842-986F-3727A25A7B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86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nd 2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4722812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6554788" y="1905000"/>
            <a:ext cx="4722812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2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Dar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g on Lt Blu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01D3B483-979A-2B4D-AA2A-0B0C1A17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1687" y="6356351"/>
            <a:ext cx="31588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40DF42D-E7EB-2842-986F-3727A25A7B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998567" y="274638"/>
            <a:ext cx="98219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998567" y="1600201"/>
            <a:ext cx="98219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04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eft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D565B39-BC17-F94E-AB4C-57FD675D9A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98567" y="1600201"/>
            <a:ext cx="4784748" cy="4354286"/>
          </a:xfrm>
          <a:solidFill>
            <a:schemeClr val="accent3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7019599" y="1600201"/>
            <a:ext cx="4800925" cy="4635500"/>
          </a:xfrm>
          <a:prstGeom prst="rect">
            <a:avLst/>
          </a:prstGeom>
        </p:spPr>
        <p:txBody>
          <a:bodyPr/>
          <a:lstStyle>
            <a:lvl1pPr>
              <a:buClrTx/>
              <a:defRPr sz="2400"/>
            </a:lvl1pPr>
            <a:lvl2pPr>
              <a:buClrTx/>
              <a:defRPr sz="2400"/>
            </a:lvl2pPr>
            <a:lvl3pPr>
              <a:buClrTx/>
              <a:defRPr sz="2000"/>
            </a:lvl3pPr>
            <a:lvl4pPr>
              <a:buClrTx/>
              <a:defRPr sz="1800"/>
            </a:lvl4pPr>
            <a:lvl5pPr>
              <a:buClrTx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61687" y="6356351"/>
            <a:ext cx="31588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40DF42D-E7EB-2842-986F-3727A25A7B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998567" y="274638"/>
            <a:ext cx="98219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928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itical Ac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dd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150" y="3631519"/>
            <a:ext cx="3574903" cy="3274742"/>
          </a:xfrm>
          <a:prstGeom prst="rect">
            <a:avLst/>
          </a:prstGeom>
        </p:spPr>
      </p:pic>
      <p:pic>
        <p:nvPicPr>
          <p:cNvPr id="4" name="Picture 3" descr="Fla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937" y="1260615"/>
            <a:ext cx="3259681" cy="3040189"/>
          </a:xfrm>
          <a:prstGeom prst="rect">
            <a:avLst/>
          </a:prstGeom>
        </p:spPr>
      </p:pic>
      <p:pic>
        <p:nvPicPr>
          <p:cNvPr id="2" name="Picture 1" descr="Coupl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243" y="3717598"/>
            <a:ext cx="3387056" cy="3347519"/>
          </a:xfrm>
          <a:prstGeom prst="rect">
            <a:avLst/>
          </a:prstGeom>
        </p:spPr>
      </p:pic>
      <p:pic>
        <p:nvPicPr>
          <p:cNvPr id="6" name="Picture 5" descr="Sculptor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49" y="829754"/>
            <a:ext cx="3005112" cy="3036318"/>
          </a:xfrm>
          <a:prstGeom prst="rect">
            <a:avLst/>
          </a:prstGeom>
        </p:spPr>
      </p:pic>
      <p:pic>
        <p:nvPicPr>
          <p:cNvPr id="7" name="Picture 6" descr="Tre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215" y="3859641"/>
            <a:ext cx="3167967" cy="3205476"/>
          </a:xfrm>
          <a:prstGeom prst="rect">
            <a:avLst/>
          </a:prstGeom>
        </p:spPr>
      </p:pic>
      <p:pic>
        <p:nvPicPr>
          <p:cNvPr id="8" name="Picture 7" descr="World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38" y="1026123"/>
            <a:ext cx="3011841" cy="3482094"/>
          </a:xfrm>
          <a:prstGeom prst="rect">
            <a:avLst/>
          </a:prstGeom>
        </p:spPr>
      </p:pic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61687" y="6356351"/>
            <a:ext cx="31588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B40DF42D-E7EB-2842-986F-3727A25A7B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1998567" y="274638"/>
            <a:ext cx="98219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85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plash Slide (large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g on Lt Blu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C4DAD5-B167-1A40-A1D2-5D4E28C866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98567" y="1542471"/>
            <a:ext cx="9821958" cy="36554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10000"/>
              </a:lnSpc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3474" y="6356351"/>
            <a:ext cx="3067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Avenir Next Regular"/>
              </a:defRPr>
            </a:lvl1pPr>
          </a:lstStyle>
          <a:p>
            <a:fld id="{B40DF42D-E7EB-2842-986F-3727A25A7B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975360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017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1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9753600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970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6555866" y="1752600"/>
            <a:ext cx="472281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698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 Bkgnd 2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905000"/>
            <a:ext cx="4722812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8762" y="1219200"/>
            <a:ext cx="9748838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6000"/>
              </a:lnSpc>
              <a:spcBef>
                <a:spcPts val="0"/>
              </a:spcBef>
              <a:buNone/>
              <a:defRPr sz="2000" b="0" i="0" baseline="0">
                <a:solidFill>
                  <a:srgbClr val="1E89CF"/>
                </a:solidFill>
                <a:latin typeface="Helvetica"/>
                <a:ea typeface="Gill Sans MT"/>
                <a:cs typeface="Helvetica"/>
              </a:defRPr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2"/>
          </p:nvPr>
        </p:nvSpPr>
        <p:spPr>
          <a:xfrm>
            <a:off x="6554788" y="1905000"/>
            <a:ext cx="4722812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23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Blue Bkg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5588" y="1752600"/>
            <a:ext cx="975360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3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525078" y="1752600"/>
            <a:ext cx="9753600" cy="42921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1524000" y="6297359"/>
            <a:ext cx="45720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bg2">
                    <a:lumMod val="75000"/>
                  </a:schemeClr>
                </a:solidFill>
                <a:latin typeface="Helvetica"/>
                <a:ea typeface="Gill Sans MT"/>
                <a:cs typeface="Helvetica"/>
              </a:rPr>
              <a:t>JACK KENT COOKE FOUNDATION 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chemeClr val="bg2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223A4D"/>
              </a:solidFill>
              <a:latin typeface="Gill Sans MT"/>
            </a:endParaRP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525078" y="685800"/>
            <a:ext cx="9753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rgbClr val="00497B"/>
          </a:solidFill>
          <a:latin typeface="Helvetica"/>
          <a:ea typeface="Gill Sans MT"/>
          <a:cs typeface="Helvetica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800" spc="-13">
          <a:solidFill>
            <a:schemeClr val="tx1"/>
          </a:solidFill>
          <a:latin typeface="Helvetica"/>
          <a:ea typeface="Gill Sans MT"/>
          <a:cs typeface="Helvetica"/>
        </a:defRPr>
      </a:lvl1pPr>
      <a:lvl2pPr marL="630238" indent="-3413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—"/>
        <a:defRPr sz="1800" b="0" i="0" kern="800">
          <a:solidFill>
            <a:srgbClr val="0D94D7"/>
          </a:solidFill>
          <a:latin typeface="Helvetica"/>
          <a:ea typeface="Gill Sans MT"/>
          <a:cs typeface="Helvetica"/>
        </a:defRPr>
      </a:lvl2pPr>
      <a:lvl3pPr marL="855663" indent="-2270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75000"/>
        <a:buFont typeface="Courier New"/>
        <a:buChar char="o"/>
        <a:tabLst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3pPr>
      <a:lvl4pPr marL="1084263" indent="-227013" algn="l" defTabSz="114458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–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4pPr>
      <a:lvl5pPr marL="1311275" indent="-227013" algn="l" defTabSz="125253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67000"/>
        <a:buFont typeface="System Font Regular"/>
        <a:buChar char="•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4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525078" y="1752600"/>
            <a:ext cx="9753600" cy="42921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1524000" y="6297359"/>
            <a:ext cx="45720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rgbClr val="64AEE5"/>
                </a:solidFill>
                <a:latin typeface="Helvetica"/>
                <a:ea typeface="Gill Sans MT"/>
                <a:cs typeface="Helvetica"/>
              </a:rPr>
              <a:t>JACK KENT COOKE FOUNDATION 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rgbClr val="64AEE5"/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rgbClr val="64AEE5"/>
              </a:solidFill>
              <a:latin typeface="Helvetica"/>
              <a:cs typeface="Helvetica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chemeClr val="bg2">
                  <a:lumMod val="75000"/>
                </a:schemeClr>
              </a:solidFill>
              <a:latin typeface="Gill Sans MT"/>
            </a:endParaRP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525078" y="685800"/>
            <a:ext cx="9753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931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chemeClr val="tx1"/>
          </a:solidFill>
          <a:latin typeface="Helvetica"/>
          <a:ea typeface="Gill Sans MT"/>
          <a:cs typeface="Helvetica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800" spc="-13">
          <a:solidFill>
            <a:schemeClr val="tx1"/>
          </a:solidFill>
          <a:latin typeface="Helvetica"/>
          <a:ea typeface="Gill Sans MT"/>
          <a:cs typeface="Helvetica"/>
        </a:defRPr>
      </a:lvl1pPr>
      <a:lvl2pPr marL="630238" indent="-3413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—"/>
        <a:defRPr sz="1800" b="0" i="0" kern="800">
          <a:solidFill>
            <a:srgbClr val="0D94D7"/>
          </a:solidFill>
          <a:latin typeface="Helvetica"/>
          <a:ea typeface="Gill Sans MT"/>
          <a:cs typeface="Helvetica"/>
        </a:defRPr>
      </a:lvl2pPr>
      <a:lvl3pPr marL="855663" indent="-2270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75000"/>
        <a:buFont typeface="Courier New"/>
        <a:buChar char="o"/>
        <a:tabLst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3pPr>
      <a:lvl4pPr marL="1084263" indent="-227013" algn="l" defTabSz="114458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–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4pPr>
      <a:lvl5pPr marL="1311275" indent="-227013" algn="l" defTabSz="125253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67000"/>
        <a:buFont typeface="System Font Regular"/>
        <a:buChar char="•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525078" y="1752600"/>
            <a:ext cx="9753600" cy="42921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1524000" y="6297359"/>
            <a:ext cx="45720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ea typeface="Gill Sans MT"/>
                <a:cs typeface="Helvetica"/>
              </a:rPr>
              <a:t>JACK KENT COOKE FOUNDATION 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</a:rPr>
              <a:pPr algn="ctr"/>
              <a:t>‹#›</a:t>
            </a:fld>
            <a:endParaRPr lang="en-US" sz="700" dirty="0">
              <a:solidFill>
                <a:schemeClr val="tx2">
                  <a:lumMod val="60000"/>
                  <a:lumOff val="40000"/>
                </a:schemeClr>
              </a:solidFill>
              <a:latin typeface="Gill Sans MT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rgbClr val="223A4D"/>
              </a:solidFill>
              <a:latin typeface="Gill Sans MT"/>
            </a:endParaRP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525078" y="685800"/>
            <a:ext cx="9753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93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6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rgbClr val="00497B"/>
          </a:solidFill>
          <a:latin typeface="Helvetica"/>
          <a:ea typeface="Gill Sans MT"/>
          <a:cs typeface="Helvetica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800" spc="-13">
          <a:solidFill>
            <a:schemeClr val="tx1"/>
          </a:solidFill>
          <a:latin typeface="Helvetica"/>
          <a:ea typeface="Gill Sans MT"/>
          <a:cs typeface="Helvetica"/>
        </a:defRPr>
      </a:lvl1pPr>
      <a:lvl2pPr marL="630238" indent="-3413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—"/>
        <a:defRPr sz="1800" b="0" i="0" kern="800">
          <a:solidFill>
            <a:srgbClr val="0D94D7"/>
          </a:solidFill>
          <a:latin typeface="Helvetica"/>
          <a:ea typeface="Gill Sans MT"/>
          <a:cs typeface="Helvetica"/>
        </a:defRPr>
      </a:lvl2pPr>
      <a:lvl3pPr marL="855663" indent="-227013" algn="l" defTabSz="1219170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75000"/>
        <a:buFont typeface="Courier New"/>
        <a:buChar char="o"/>
        <a:tabLst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3pPr>
      <a:lvl4pPr marL="1084263" indent="-227013" algn="l" defTabSz="114458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Font typeface="System Font Regular"/>
        <a:buChar char="–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4pPr>
      <a:lvl5pPr marL="1311275" indent="-227013" algn="l" defTabSz="1252538" rtl="0" eaLnBrk="1" latinLnBrk="0" hangingPunct="1">
        <a:lnSpc>
          <a:spcPct val="100000"/>
        </a:lnSpc>
        <a:spcBef>
          <a:spcPts val="600"/>
        </a:spcBef>
        <a:buClr>
          <a:schemeClr val="tx1">
            <a:lumMod val="60000"/>
            <a:lumOff val="40000"/>
          </a:schemeClr>
        </a:buClr>
        <a:buSzPct val="67000"/>
        <a:buFont typeface="System Font Regular"/>
        <a:buChar char="•"/>
        <a:defRPr sz="1800" b="0" i="0" kern="800">
          <a:solidFill>
            <a:schemeClr val="tx1"/>
          </a:solidFill>
          <a:latin typeface="Helvetica"/>
          <a:ea typeface="Gill Sans MT"/>
          <a:cs typeface="Helvetica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525078" y="1752600"/>
            <a:ext cx="9753600" cy="42921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766B15A-9CBF-0142-9109-D811088DE67A}"/>
              </a:ext>
            </a:extLst>
          </p:cNvPr>
          <p:cNvSpPr txBox="1">
            <a:spLocks/>
          </p:cNvSpPr>
          <p:nvPr/>
        </p:nvSpPr>
        <p:spPr>
          <a:xfrm>
            <a:off x="1524000" y="6297359"/>
            <a:ext cx="4572000" cy="284693"/>
          </a:xfrm>
          <a:prstGeom prst="rect">
            <a:avLst/>
          </a:prstGeom>
        </p:spPr>
        <p:txBody>
          <a:bodyPr vert="horz" wrap="square" lIns="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/>
            <a:r>
              <a:rPr lang="en-US" sz="1050" spc="2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Gill Sans MT"/>
              </a:rPr>
              <a:t>JACK KENT COOKE FOUNDATION 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1C5CFE-FB00-7F4C-AC49-9F2A40B05513}"/>
              </a:ext>
            </a:extLst>
          </p:cNvPr>
          <p:cNvSpPr txBox="1">
            <a:spLocks/>
          </p:cNvSpPr>
          <p:nvPr/>
        </p:nvSpPr>
        <p:spPr>
          <a:xfrm>
            <a:off x="10891081" y="6378171"/>
            <a:ext cx="93084" cy="21918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7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pPr algn="ctr"/>
              <a:t>‹#›</a:t>
            </a:fld>
            <a:endParaRPr lang="en-US" sz="700" dirty="0">
              <a:solidFill>
                <a:schemeClr val="accent6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2E4999D6-65B6-CC4F-B420-00671A4236CE}"/>
              </a:ext>
            </a:extLst>
          </p:cNvPr>
          <p:cNvSpPr/>
          <p:nvPr/>
        </p:nvSpPr>
        <p:spPr>
          <a:xfrm rot="13500000">
            <a:off x="11143195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40000"/>
                  <a:lumOff val="60000"/>
                </a:scheme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2" name="Action Button: Forward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49F7DC-4491-3B4A-B908-048F42883AC3}"/>
              </a:ext>
            </a:extLst>
          </p:cNvPr>
          <p:cNvSpPr/>
          <p:nvPr/>
        </p:nvSpPr>
        <p:spPr>
          <a:xfrm>
            <a:off x="11065521" y="6385673"/>
            <a:ext cx="212079" cy="212079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F07724-70F5-E24A-AC90-1E97F538C57C}"/>
              </a:ext>
            </a:extLst>
          </p:cNvPr>
          <p:cNvSpPr/>
          <p:nvPr/>
        </p:nvSpPr>
        <p:spPr>
          <a:xfrm>
            <a:off x="10593297" y="6378571"/>
            <a:ext cx="216428" cy="219181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5C143AA8-0971-D74B-98B9-DE58CBD26AD8}"/>
              </a:ext>
            </a:extLst>
          </p:cNvPr>
          <p:cNvSpPr txBox="1">
            <a:spLocks/>
          </p:cNvSpPr>
          <p:nvPr/>
        </p:nvSpPr>
        <p:spPr>
          <a:xfrm>
            <a:off x="10894823" y="6376010"/>
            <a:ext cx="68622" cy="161579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chemeClr val="bg1">
                  <a:lumMod val="40000"/>
                  <a:lumOff val="60000"/>
                </a:schemeClr>
              </a:solidFill>
              <a:latin typeface="Gill Sans MT"/>
            </a:endParaRPr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519E8086-5330-614A-A69F-C8A478DC8AB3}"/>
              </a:ext>
            </a:extLst>
          </p:cNvPr>
          <p:cNvSpPr/>
          <p:nvPr/>
        </p:nvSpPr>
        <p:spPr>
          <a:xfrm rot="2700000">
            <a:off x="10679973" y="6463174"/>
            <a:ext cx="47502" cy="4750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ap="flat" cmpd="sng" algn="ctr">
            <a:solidFill>
              <a:schemeClr val="bg1">
                <a:lumMod val="40000"/>
                <a:lumOff val="6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40000"/>
                  <a:lumOff val="60000"/>
                </a:scheme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525078" y="685800"/>
            <a:ext cx="9753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6871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lnSpc>
          <a:spcPct val="86000"/>
        </a:lnSpc>
        <a:spcBef>
          <a:spcPct val="0"/>
        </a:spcBef>
        <a:buNone/>
        <a:defRPr sz="2800" b="1" i="0" kern="800" spc="-53">
          <a:solidFill>
            <a:schemeClr val="tx2"/>
          </a:solidFill>
          <a:latin typeface="Helvetica"/>
          <a:ea typeface="Gill Sans MT"/>
          <a:cs typeface="Helvetica"/>
        </a:defRPr>
      </a:lvl1pPr>
    </p:titleStyle>
    <p:bodyStyle>
      <a:lvl1pPr marL="228594" indent="-228594" algn="l" defTabSz="1219170" rtl="0" eaLnBrk="1" latinLnBrk="0" hangingPunct="1">
        <a:lnSpc>
          <a:spcPct val="100000"/>
        </a:lnSpc>
        <a:spcBef>
          <a:spcPts val="2400"/>
        </a:spcBef>
        <a:buClr>
          <a:schemeClr val="bg1">
            <a:lumMod val="40000"/>
            <a:lumOff val="60000"/>
          </a:schemeClr>
        </a:buClr>
        <a:buFont typeface="Arial" panose="020B0604020202020204" pitchFamily="34" charset="0"/>
        <a:buChar char="•"/>
        <a:defRPr sz="2400" b="0" i="0" kern="800" spc="-13">
          <a:solidFill>
            <a:srgbClr val="FFFFFF"/>
          </a:solidFill>
          <a:latin typeface="Helvetica"/>
          <a:ea typeface="Gill Sans MT"/>
          <a:cs typeface="Helvetica"/>
        </a:defRPr>
      </a:lvl1pPr>
      <a:lvl2pPr marL="630238" indent="-341313" algn="l" defTabSz="1219170" rtl="0" eaLnBrk="1" latinLnBrk="0" hangingPunct="1">
        <a:lnSpc>
          <a:spcPct val="100000"/>
        </a:lnSpc>
        <a:spcBef>
          <a:spcPts val="600"/>
        </a:spcBef>
        <a:buClr>
          <a:schemeClr val="bg1">
            <a:lumMod val="40000"/>
            <a:lumOff val="60000"/>
          </a:schemeClr>
        </a:buClr>
        <a:buFont typeface="System Font Regular"/>
        <a:buChar char="—"/>
        <a:defRPr sz="1800" b="0" i="0" kern="800">
          <a:solidFill>
            <a:srgbClr val="FFFFFF"/>
          </a:solidFill>
          <a:latin typeface="Helvetica"/>
          <a:ea typeface="Gill Sans MT"/>
          <a:cs typeface="Helvetica"/>
        </a:defRPr>
      </a:lvl2pPr>
      <a:lvl3pPr marL="855663" indent="-227013" algn="l" defTabSz="1219170" rtl="0" eaLnBrk="1" latinLnBrk="0" hangingPunct="1">
        <a:lnSpc>
          <a:spcPct val="100000"/>
        </a:lnSpc>
        <a:spcBef>
          <a:spcPts val="600"/>
        </a:spcBef>
        <a:buClr>
          <a:schemeClr val="bg1">
            <a:lumMod val="40000"/>
            <a:lumOff val="60000"/>
          </a:schemeClr>
        </a:buClr>
        <a:buSzPct val="75000"/>
        <a:buFont typeface="Courier New"/>
        <a:buChar char="o"/>
        <a:tabLst/>
        <a:defRPr sz="1800" b="0" i="0" kern="800">
          <a:solidFill>
            <a:schemeClr val="bg1">
              <a:lumMod val="20000"/>
              <a:lumOff val="80000"/>
            </a:schemeClr>
          </a:solidFill>
          <a:latin typeface="Helvetica"/>
          <a:ea typeface="Gill Sans MT"/>
          <a:cs typeface="Helvetica"/>
        </a:defRPr>
      </a:lvl3pPr>
      <a:lvl4pPr marL="1084263" indent="-227013" algn="l" defTabSz="1144588" rtl="0" eaLnBrk="1" latinLnBrk="0" hangingPunct="1">
        <a:lnSpc>
          <a:spcPct val="100000"/>
        </a:lnSpc>
        <a:spcBef>
          <a:spcPts val="600"/>
        </a:spcBef>
        <a:buClr>
          <a:schemeClr val="bg1">
            <a:lumMod val="40000"/>
            <a:lumOff val="60000"/>
          </a:schemeClr>
        </a:buClr>
        <a:buFont typeface="System Font Regular"/>
        <a:buChar char="–"/>
        <a:defRPr sz="1800" b="0" i="0" kern="800">
          <a:solidFill>
            <a:schemeClr val="bg1">
              <a:lumMod val="20000"/>
              <a:lumOff val="80000"/>
            </a:schemeClr>
          </a:solidFill>
          <a:latin typeface="Helvetica"/>
          <a:ea typeface="Gill Sans MT"/>
          <a:cs typeface="Helvetica"/>
        </a:defRPr>
      </a:lvl4pPr>
      <a:lvl5pPr marL="1311275" indent="-227013" algn="l" defTabSz="1252538" rtl="0" eaLnBrk="1" latinLnBrk="0" hangingPunct="1">
        <a:lnSpc>
          <a:spcPct val="100000"/>
        </a:lnSpc>
        <a:spcBef>
          <a:spcPts val="600"/>
        </a:spcBef>
        <a:buClr>
          <a:schemeClr val="bg1">
            <a:lumMod val="40000"/>
            <a:lumOff val="60000"/>
          </a:schemeClr>
        </a:buClr>
        <a:buSzPct val="67000"/>
        <a:buFont typeface="System Font Regular"/>
        <a:buChar char="•"/>
        <a:defRPr sz="1800" b="0" i="0" kern="800">
          <a:solidFill>
            <a:schemeClr val="bg1">
              <a:lumMod val="20000"/>
              <a:lumOff val="80000"/>
            </a:schemeClr>
          </a:solidFill>
          <a:latin typeface="Helvetica"/>
          <a:ea typeface="Gill Sans MT"/>
          <a:cs typeface="Helvetica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949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0" r:id="rId1"/>
    <p:sldLayoutId id="2147484165" r:id="rId2"/>
    <p:sldLayoutId id="2147484115" r:id="rId3"/>
    <p:sldLayoutId id="2147484161" r:id="rId4"/>
    <p:sldLayoutId id="2147484117" r:id="rId5"/>
    <p:sldLayoutId id="2147484162" r:id="rId6"/>
    <p:sldLayoutId id="2147484118" r:id="rId7"/>
    <p:sldLayoutId id="2147484163" r:id="rId8"/>
    <p:sldLayoutId id="2147484122" r:id="rId9"/>
    <p:sldLayoutId id="214748416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7D9097-D324-7524-7245-86CBBF96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CE35F-6DCC-C116-38D1-3D671FFB6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CB68C-DD43-A426-254C-434A13394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FEDD23-0DC6-44BF-AA50-7A2880B3348D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D8CB5-CA70-068F-E566-156C97DBD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D062D-02D0-5F7E-1165-DC3CD3FD7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BBB52A-BF77-4B7F-898D-B4884246B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6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  <p:sldLayoutId id="2147484181" r:id="rId14"/>
    <p:sldLayoutId id="2147484182" r:id="rId15"/>
    <p:sldLayoutId id="214748418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C92EED-79E7-DE8D-FB20-6B5BD413CC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7559" y="439779"/>
            <a:ext cx="11956882" cy="5978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4798457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Helvetica"/>
                <a:cs typeface="Helvetica"/>
              </a:rPr>
              <a:t>The Cooke Young Scholars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5506343"/>
            <a:ext cx="957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Helvetica"/>
                <a:cs typeface="Helvetica"/>
              </a:rPr>
              <a:t>Application Period: February 5 – April 29, 2026</a:t>
            </a:r>
          </a:p>
        </p:txBody>
      </p:sp>
    </p:spTree>
    <p:extLst>
      <p:ext uri="{BB962C8B-B14F-4D97-AF65-F5344CB8AC3E}">
        <p14:creationId xmlns:p14="http://schemas.microsoft.com/office/powerpoint/2010/main" val="2409672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KCF-62-02-16-202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71800"/>
            <a:ext cx="12192000" cy="990600"/>
          </a:xfrm>
          <a:prstGeom prst="rect">
            <a:avLst/>
          </a:prstGeom>
          <a:solidFill>
            <a:schemeClr val="accent6">
              <a:lumMod val="75000"/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3102114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Helvetica"/>
                <a:cs typeface="Helvetica"/>
              </a:rPr>
              <a:t>COOKE YOUNG SCHOLARS PROGRAM</a:t>
            </a:r>
          </a:p>
        </p:txBody>
      </p:sp>
    </p:spTree>
    <p:extLst>
      <p:ext uri="{BB962C8B-B14F-4D97-AF65-F5344CB8AC3E}">
        <p14:creationId xmlns:p14="http://schemas.microsoft.com/office/powerpoint/2010/main" val="1420126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50043-7444-23BA-72DD-8B17EBA09C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19200" y="2057400"/>
            <a:ext cx="9753600" cy="4343400"/>
          </a:xfrm>
        </p:spPr>
        <p:txBody>
          <a:bodyPr>
            <a:normAutofit/>
          </a:bodyPr>
          <a:lstStyle/>
          <a:p>
            <a:r>
              <a:rPr lang="en-US" sz="2800" b="1" dirty="0"/>
              <a:t>Selective five-year, pre-college scholarship</a:t>
            </a:r>
          </a:p>
          <a:p>
            <a:r>
              <a:rPr lang="en-US" sz="2800" b="1" dirty="0"/>
              <a:t>Exceptionally promising 7</a:t>
            </a:r>
            <a:r>
              <a:rPr lang="en-US" sz="2800" b="1" baseline="30000" dirty="0"/>
              <a:t>th</a:t>
            </a:r>
            <a:r>
              <a:rPr lang="en-US" sz="2800" b="1" dirty="0"/>
              <a:t> grade students with financial need</a:t>
            </a:r>
          </a:p>
          <a:p>
            <a:r>
              <a:rPr lang="en-US" sz="2800" b="1" dirty="0"/>
              <a:t>Benefits: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Comprehensive academic and college advising</a:t>
            </a:r>
          </a:p>
          <a:p>
            <a:pPr lvl="1"/>
            <a:r>
              <a:rPr lang="en-US" sz="2800" b="1" dirty="0">
                <a:solidFill>
                  <a:schemeClr val="tx1"/>
                </a:solidFill>
              </a:rPr>
              <a:t>Financial support for school, Cooke-sponsored summer programs, internships, and other learning enrichment opportunities</a:t>
            </a:r>
          </a:p>
          <a:p>
            <a:pPr lvl="1"/>
            <a:endParaRPr lang="en-US" sz="2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D96C6-5EDF-B78D-3E54-36F5E71F3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153" y="152400"/>
            <a:ext cx="4903694" cy="17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68FF04-5386-125F-3A34-CF5C2498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95336"/>
            <a:ext cx="9753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YOUNG SCHOLAR PROGRAM EXPERIENCE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2" descr="Diagram&#10;&#10;Description automatically generated">
            <a:extLst>
              <a:ext uri="{FF2B5EF4-FFF2-40B4-BE49-F238E27FC236}">
                <a16:creationId xmlns:a16="http://schemas.microsoft.com/office/drawing/2014/main" id="{201F11DE-29DB-4C1D-7DCA-CB44621E7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42" y="623936"/>
            <a:ext cx="5937515" cy="630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8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733502-DA72-AF4D-8BA7-D55B29C1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315883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DF42D-E7EB-2842-986F-3727A25A7B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7250" y="274638"/>
            <a:ext cx="10970737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As a Young Scholar, you will: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68388" y="1926085"/>
            <a:ext cx="20379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  <a:t>ENGAGE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  <a:t>AND LEAD PURPOSEFULLY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56330" y="5376724"/>
            <a:ext cx="1556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  <a:t>OWN YOUR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8808" y="2378406"/>
            <a:ext cx="19654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E5555B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  <a:t>CONTRIBUTE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E5555B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E5555B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  <a:t>TO THE WORLD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8348" y="3816334"/>
            <a:ext cx="16855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  <a:t>CARE FOR YOURSELF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0075" y="1926085"/>
            <a:ext cx="169167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  <a:t>DEVELOP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  <a:t>YOUR TALENTS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49115" y="3988239"/>
            <a:ext cx="152502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E5555B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  <a:t>CONNECT WITH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E5555B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E5555B"/>
                </a:solidFill>
                <a:effectLst/>
                <a:uLnTx/>
                <a:uFillTx/>
                <a:latin typeface="Montserrat Medium"/>
                <a:ea typeface="+mn-ea"/>
                <a:cs typeface="Montserrat Medium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31268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8991601" y="1942989"/>
            <a:ext cx="2286000" cy="416840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501850" y="1927401"/>
            <a:ext cx="5184950" cy="1936016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914400" y="1927401"/>
            <a:ext cx="2268330" cy="416840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13199" y="914400"/>
            <a:ext cx="696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ELIGIBILITY: WHO CAN APPLY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895332" y="1676400"/>
            <a:ext cx="6476999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47751" y="3864628"/>
            <a:ext cx="2057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GRADE LEVEL: </a:t>
            </a:r>
            <a:r>
              <a:rPr lang="en-US" sz="2000" dirty="0">
                <a:solidFill>
                  <a:srgbClr val="7C7C70"/>
                </a:solidFill>
              </a:rPr>
              <a:t>Currently in 7</a:t>
            </a:r>
            <a:r>
              <a:rPr lang="en-US" sz="2000" baseline="30000" dirty="0">
                <a:solidFill>
                  <a:srgbClr val="7C7C70"/>
                </a:solidFill>
              </a:rPr>
              <a:t>th</a:t>
            </a:r>
            <a:r>
              <a:rPr lang="en-US" sz="2000" dirty="0">
                <a:solidFill>
                  <a:srgbClr val="7C7C70"/>
                </a:solidFill>
              </a:rPr>
              <a:t> grade and/or entering 8</a:t>
            </a:r>
            <a:r>
              <a:rPr lang="en-US" sz="2000" baseline="30000" dirty="0">
                <a:solidFill>
                  <a:srgbClr val="7C7C70"/>
                </a:solidFill>
              </a:rPr>
              <a:t>th</a:t>
            </a:r>
            <a:r>
              <a:rPr lang="en-US" sz="2000" dirty="0">
                <a:solidFill>
                  <a:srgbClr val="7C7C70"/>
                </a:solidFill>
              </a:rPr>
              <a:t> grade in fall 2026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57600" y="2079801"/>
            <a:ext cx="24474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ACADEMICS: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Earned mostly As </a:t>
            </a:r>
            <a:br>
              <a:rPr lang="en-US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in core academic subjects since 6</a:t>
            </a:r>
            <a:r>
              <a:rPr lang="en-US" sz="2000" baseline="30000" dirty="0">
                <a:solidFill>
                  <a:schemeClr val="tx2">
                    <a:lumMod val="5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grade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176288" y="2093655"/>
            <a:ext cx="19489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E73B3"/>
                </a:solidFill>
              </a:rPr>
              <a:t>LOCATION:</a:t>
            </a:r>
          </a:p>
          <a:p>
            <a:r>
              <a:rPr lang="en-US" sz="2000" dirty="0">
                <a:solidFill>
                  <a:srgbClr val="7C7C70"/>
                </a:solidFill>
              </a:rPr>
              <a:t>Currently in middle school in the U.S. and planning to attend high school in the U.S.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501850" y="4159793"/>
            <a:ext cx="5184950" cy="1936016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133255" y="4289601"/>
            <a:ext cx="2360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E73B3"/>
                </a:solidFill>
              </a:rPr>
              <a:t>FINANCIAL NEED: </a:t>
            </a:r>
            <a:r>
              <a:rPr lang="en-US" sz="2000" dirty="0">
                <a:solidFill>
                  <a:srgbClr val="7C7C70"/>
                </a:solidFill>
              </a:rPr>
              <a:t>Median family income for last year’s cohort was $49,000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920" y="2268541"/>
            <a:ext cx="1529460" cy="14424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402" y="4727269"/>
            <a:ext cx="2031998" cy="112845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674" y="4353891"/>
            <a:ext cx="2006600" cy="1501834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022" y="2209800"/>
            <a:ext cx="1944762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3" grpId="0" animBg="1"/>
      <p:bldP spid="62" grpId="0" animBg="1"/>
      <p:bldP spid="19" grpId="0"/>
      <p:bldP spid="48" grpId="0"/>
      <p:bldP spid="58" grpId="0"/>
      <p:bldP spid="64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38785" y="495350"/>
            <a:ext cx="647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73B3"/>
                </a:solidFill>
              </a:rPr>
              <a:t>YOUNG SCHOLAR COMMUNITY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857500" y="1295400"/>
            <a:ext cx="6476999" cy="0"/>
          </a:xfrm>
          <a:prstGeom prst="line">
            <a:avLst/>
          </a:prstGeom>
          <a:ln w="6350" cmpd="sng">
            <a:solidFill>
              <a:srgbClr val="17A1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KCF-182-02-15-202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1416" y="2059216"/>
            <a:ext cx="3198583" cy="3198583"/>
          </a:xfrm>
          <a:prstGeom prst="ellipse">
            <a:avLst/>
          </a:prstGeom>
        </p:spPr>
      </p:pic>
      <p:pic>
        <p:nvPicPr>
          <p:cNvPr id="4" name="Picture 3" descr="JKCF-188-02-17-202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1" y="2057400"/>
            <a:ext cx="3198706" cy="3200400"/>
          </a:xfrm>
          <a:prstGeom prst="ellipse">
            <a:avLst/>
          </a:prstGeom>
        </p:spPr>
      </p:pic>
      <p:pic>
        <p:nvPicPr>
          <p:cNvPr id="5" name="Picture 4" descr="JKCF-115-02-16-202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789" y="1510676"/>
            <a:ext cx="5252444" cy="52577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87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WDG367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9676"/>
            <a:ext cx="11734800" cy="6858000"/>
          </a:xfrm>
          <a:prstGeom prst="rect">
            <a:avLst/>
          </a:prstGeom>
          <a:gradFill flip="none" rotWithShape="1">
            <a:gsLst>
              <a:gs pos="15000">
                <a:schemeClr val="bg2">
                  <a:lumMod val="75000"/>
                  <a:alpha val="75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5400" y="3451592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Helvetica"/>
                <a:cs typeface="Helvetica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3167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KCF-Weekend-339-0803202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9676"/>
            <a:ext cx="12192000" cy="6858000"/>
          </a:xfrm>
          <a:prstGeom prst="rect">
            <a:avLst/>
          </a:prstGeom>
          <a:gradFill flip="none" rotWithShape="1">
            <a:gsLst>
              <a:gs pos="15000">
                <a:schemeClr val="bg2">
                  <a:lumMod val="75000"/>
                  <a:alpha val="75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5400" y="3451592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Helvetica"/>
                <a:cs typeface="Helvetica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691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theme/theme1.xml><?xml version="1.0" encoding="utf-8"?>
<a:theme xmlns:a="http://schemas.openxmlformats.org/drawingml/2006/main" name="Master Slide - White Bkgnd">
  <a:themeElements>
    <a:clrScheme name="Aspen FSP EPIC Housing">
      <a:dk1>
        <a:srgbClr val="00497B"/>
      </a:dk1>
      <a:lt1>
        <a:srgbClr val="CCECFC"/>
      </a:lt1>
      <a:dk2>
        <a:srgbClr val="1E73B3"/>
      </a:dk2>
      <a:lt2>
        <a:srgbClr val="EDEDEB"/>
      </a:lt2>
      <a:accent1>
        <a:srgbClr val="2F3967"/>
      </a:accent1>
      <a:accent2>
        <a:srgbClr val="D63F41"/>
      </a:accent2>
      <a:accent3>
        <a:srgbClr val="EBB944"/>
      </a:accent3>
      <a:accent4>
        <a:srgbClr val="2B3580"/>
      </a:accent4>
      <a:accent5>
        <a:srgbClr val="23814E"/>
      </a:accent5>
      <a:accent6>
        <a:srgbClr val="2962A9"/>
      </a:accent6>
      <a:hlink>
        <a:srgbClr val="1E88CF"/>
      </a:hlink>
      <a:folHlink>
        <a:srgbClr val="3D57C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L" id="{6D572FB0-E95A-4E41-BE14-4DA6450EE38D}" vid="{88DABF5F-0424-BA47-884A-93AE5FBDD8EE}"/>
    </a:ext>
  </a:extLst>
</a:theme>
</file>

<file path=ppt/theme/theme2.xml><?xml version="1.0" encoding="utf-8"?>
<a:theme xmlns:a="http://schemas.openxmlformats.org/drawingml/2006/main" name="Tan Bkgnd Content">
  <a:themeElements>
    <a:clrScheme name="Aspen FSP EPIC Housing">
      <a:dk1>
        <a:srgbClr val="00497B"/>
      </a:dk1>
      <a:lt1>
        <a:srgbClr val="CCECFC"/>
      </a:lt1>
      <a:dk2>
        <a:srgbClr val="1E73B3"/>
      </a:dk2>
      <a:lt2>
        <a:srgbClr val="EDEDEB"/>
      </a:lt2>
      <a:accent1>
        <a:srgbClr val="2F3967"/>
      </a:accent1>
      <a:accent2>
        <a:srgbClr val="D63F41"/>
      </a:accent2>
      <a:accent3>
        <a:srgbClr val="EBB944"/>
      </a:accent3>
      <a:accent4>
        <a:srgbClr val="2B3580"/>
      </a:accent4>
      <a:accent5>
        <a:srgbClr val="23814E"/>
      </a:accent5>
      <a:accent6>
        <a:srgbClr val="2962A9"/>
      </a:accent6>
      <a:hlink>
        <a:srgbClr val="1E88CF"/>
      </a:hlink>
      <a:folHlink>
        <a:srgbClr val="3D57C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L" id="{6D572FB0-E95A-4E41-BE14-4DA6450EE38D}" vid="{88DABF5F-0424-BA47-884A-93AE5FBDD8EE}"/>
    </a:ext>
  </a:extLst>
</a:theme>
</file>

<file path=ppt/theme/theme3.xml><?xml version="1.0" encoding="utf-8"?>
<a:theme xmlns:a="http://schemas.openxmlformats.org/drawingml/2006/main" name="Lt Blue Bkgnd Content">
  <a:themeElements>
    <a:clrScheme name="Aspen FSP EPIC Housing">
      <a:dk1>
        <a:srgbClr val="00497B"/>
      </a:dk1>
      <a:lt1>
        <a:srgbClr val="CCECFC"/>
      </a:lt1>
      <a:dk2>
        <a:srgbClr val="1E73B3"/>
      </a:dk2>
      <a:lt2>
        <a:srgbClr val="EDEDEB"/>
      </a:lt2>
      <a:accent1>
        <a:srgbClr val="2F3967"/>
      </a:accent1>
      <a:accent2>
        <a:srgbClr val="D63F41"/>
      </a:accent2>
      <a:accent3>
        <a:srgbClr val="EBB944"/>
      </a:accent3>
      <a:accent4>
        <a:srgbClr val="2B3580"/>
      </a:accent4>
      <a:accent5>
        <a:srgbClr val="23814E"/>
      </a:accent5>
      <a:accent6>
        <a:srgbClr val="2962A9"/>
      </a:accent6>
      <a:hlink>
        <a:srgbClr val="1E88CF"/>
      </a:hlink>
      <a:folHlink>
        <a:srgbClr val="3D57C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L" id="{6D572FB0-E95A-4E41-BE14-4DA6450EE38D}" vid="{88DABF5F-0424-BA47-884A-93AE5FBDD8EE}"/>
    </a:ext>
  </a:extLst>
</a:theme>
</file>

<file path=ppt/theme/theme4.xml><?xml version="1.0" encoding="utf-8"?>
<a:theme xmlns:a="http://schemas.openxmlformats.org/drawingml/2006/main" name="Blue Bkgnd Content">
  <a:themeElements>
    <a:clrScheme name="Aspen FSP EPIC Housing">
      <a:dk1>
        <a:srgbClr val="00497B"/>
      </a:dk1>
      <a:lt1>
        <a:srgbClr val="CCECFC"/>
      </a:lt1>
      <a:dk2>
        <a:srgbClr val="1E73B3"/>
      </a:dk2>
      <a:lt2>
        <a:srgbClr val="EDEDEB"/>
      </a:lt2>
      <a:accent1>
        <a:srgbClr val="2F3967"/>
      </a:accent1>
      <a:accent2>
        <a:srgbClr val="D63F41"/>
      </a:accent2>
      <a:accent3>
        <a:srgbClr val="EBB944"/>
      </a:accent3>
      <a:accent4>
        <a:srgbClr val="2B3580"/>
      </a:accent4>
      <a:accent5>
        <a:srgbClr val="23814E"/>
      </a:accent5>
      <a:accent6>
        <a:srgbClr val="2962A9"/>
      </a:accent6>
      <a:hlink>
        <a:srgbClr val="1E88CF"/>
      </a:hlink>
      <a:folHlink>
        <a:srgbClr val="3D57C2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L" id="{6D572FB0-E95A-4E41-BE14-4DA6450EE38D}" vid="{88DABF5F-0424-BA47-884A-93AE5FBDD8EE}"/>
    </a:ext>
  </a:extLst>
</a:theme>
</file>

<file path=ppt/theme/theme5.xml><?xml version="1.0" encoding="utf-8"?>
<a:theme xmlns:a="http://schemas.openxmlformats.org/drawingml/2006/main" name="Color Bkgnds">
  <a:themeElements>
    <a:clrScheme name="Aspen FSP EPIC Housing">
      <a:dk1>
        <a:srgbClr val="00497B"/>
      </a:dk1>
      <a:lt1>
        <a:srgbClr val="CCECFC"/>
      </a:lt1>
      <a:dk2>
        <a:srgbClr val="1E73B3"/>
      </a:dk2>
      <a:lt2>
        <a:srgbClr val="EDEDEB"/>
      </a:lt2>
      <a:accent1>
        <a:srgbClr val="2F3967"/>
      </a:accent1>
      <a:accent2>
        <a:srgbClr val="D63F41"/>
      </a:accent2>
      <a:accent3>
        <a:srgbClr val="EBB944"/>
      </a:accent3>
      <a:accent4>
        <a:srgbClr val="2B3580"/>
      </a:accent4>
      <a:accent5>
        <a:srgbClr val="23814E"/>
      </a:accent5>
      <a:accent6>
        <a:srgbClr val="2962A9"/>
      </a:accent6>
      <a:hlink>
        <a:srgbClr val="1E88CF"/>
      </a:hlink>
      <a:folHlink>
        <a:srgbClr val="3D57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VA Template L" id="{6D572FB0-E95A-4E41-BE14-4DA6450EE38D}" vid="{ADF3FC2D-4EC3-8D43-9E95-4FBDC2B3B5D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20200120 Aspen FSP EPIC Housing GILL.potx</Template>
  <TotalTime>54870</TotalTime>
  <Words>173</Words>
  <Application>Microsoft Office PowerPoint</Application>
  <PresentationFormat>Widescreen</PresentationFormat>
  <Paragraphs>28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Avenir Next Regular</vt:lpstr>
      <vt:lpstr>Montserrat Medium</vt:lpstr>
      <vt:lpstr>Aptos Display</vt:lpstr>
      <vt:lpstr>Courier New</vt:lpstr>
      <vt:lpstr>Gill Sans MT</vt:lpstr>
      <vt:lpstr>Montserrat Bold</vt:lpstr>
      <vt:lpstr>Aptos</vt:lpstr>
      <vt:lpstr>System Font Regular</vt:lpstr>
      <vt:lpstr>Arial</vt:lpstr>
      <vt:lpstr>Helvetica</vt:lpstr>
      <vt:lpstr>Master Slide - White Bkgnd</vt:lpstr>
      <vt:lpstr>Tan Bkgnd Content</vt:lpstr>
      <vt:lpstr>Lt Blue Bkgnd Content</vt:lpstr>
      <vt:lpstr>Blue Bkgnd Content</vt:lpstr>
      <vt:lpstr>Color Bkgnds</vt:lpstr>
      <vt:lpstr>Office Theme</vt:lpstr>
      <vt:lpstr>PowerPoint Presentation</vt:lpstr>
      <vt:lpstr>PowerPoint Presentation</vt:lpstr>
      <vt:lpstr>PowerPoint Presentation</vt:lpstr>
      <vt:lpstr>YOUNG SCHOLAR PROGRAM EXPERIENCE </vt:lpstr>
      <vt:lpstr>As a Young Scholar, you will:</vt:lpstr>
      <vt:lpstr>PowerPoint Presentation</vt:lpstr>
      <vt:lpstr>PowerPoint Presentation</vt:lpstr>
      <vt:lpstr>PowerPoint Presentation</vt:lpstr>
      <vt:lpstr>PowerPoint Presentation</vt:lpstr>
    </vt:vector>
  </TitlesOfParts>
  <Manager/>
  <Company>VOICE Design Collective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Aspen FSP EPIC Housing Template</dc:title>
  <dc:subject/>
  <dc:creator>John Vance (703) 408-0623</dc:creator>
  <cp:keywords/>
  <dc:description/>
  <cp:lastModifiedBy>Joan Dutchess Freidson</cp:lastModifiedBy>
  <cp:revision>374</cp:revision>
  <dcterms:created xsi:type="dcterms:W3CDTF">2019-03-12T21:11:42Z</dcterms:created>
  <dcterms:modified xsi:type="dcterms:W3CDTF">2026-01-30T14:51:22Z</dcterms:modified>
  <cp:category/>
</cp:coreProperties>
</file>