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0" r:id="rId1"/>
    <p:sldMasterId id="2147484155" r:id="rId2"/>
    <p:sldMasterId id="2147484150" r:id="rId3"/>
    <p:sldMasterId id="2147484132" r:id="rId4"/>
    <p:sldMasterId id="2147484114" r:id="rId5"/>
  </p:sldMasterIdLst>
  <p:notesMasterIdLst>
    <p:notesMasterId r:id="rId17"/>
  </p:notesMasterIdLst>
  <p:handoutMasterIdLst>
    <p:handoutMasterId r:id="rId18"/>
  </p:handoutMasterIdLst>
  <p:sldIdLst>
    <p:sldId id="512" r:id="rId6"/>
    <p:sldId id="516" r:id="rId7"/>
    <p:sldId id="549" r:id="rId8"/>
    <p:sldId id="548" r:id="rId9"/>
    <p:sldId id="574" r:id="rId10"/>
    <p:sldId id="575" r:id="rId11"/>
    <p:sldId id="576" r:id="rId12"/>
    <p:sldId id="577" r:id="rId13"/>
    <p:sldId id="580" r:id="rId14"/>
    <p:sldId id="581" r:id="rId15"/>
    <p:sldId id="582" r:id="rId16"/>
  </p:sldIdLst>
  <p:sldSz cx="12192000" cy="6858000"/>
  <p:notesSz cx="6858000" cy="9144000"/>
  <p:embeddedFontLs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Gill Sans MT" panose="020B0502020104020203" pitchFamily="34" charset="0"/>
      <p:regular r:id="rId23"/>
      <p:bold r:id="rId24"/>
      <p:italic r:id="rId25"/>
      <p:boldItalic r:id="rId26"/>
    </p:embeddedFont>
    <p:embeddedFont>
      <p:font typeface="Helvetica" panose="020B0604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512"/>
            <p14:sldId id="516"/>
            <p14:sldId id="549"/>
            <p14:sldId id="548"/>
            <p14:sldId id="574"/>
            <p14:sldId id="575"/>
            <p14:sldId id="576"/>
            <p14:sldId id="577"/>
            <p14:sldId id="580"/>
            <p14:sldId id="581"/>
            <p14:sldId id="5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7C70"/>
    <a:srgbClr val="ADDCFF"/>
    <a:srgbClr val="FFFFFF"/>
    <a:srgbClr val="BB2828"/>
    <a:srgbClr val="D4D7D8"/>
    <a:srgbClr val="D8DBDF"/>
    <a:srgbClr val="7D949E"/>
    <a:srgbClr val="71727C"/>
    <a:srgbClr val="141313"/>
    <a:srgbClr val="FF6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15D0D-BE4B-437C-B0C0-000AEE2EE408}" v="31" dt="2026-03-10T19:07:27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56" autoAdjust="0"/>
    <p:restoredTop sz="95170" autoAdjust="0"/>
  </p:normalViewPr>
  <p:slideViewPr>
    <p:cSldViewPr snapToObjects="1">
      <p:cViewPr varScale="1">
        <p:scale>
          <a:sx n="111" d="100"/>
          <a:sy n="111" d="100"/>
        </p:scale>
        <p:origin x="900" y="96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 Dutchess Freidson" userId="963e676f-d220-40b6-b476-a9efb2fa2cdd" providerId="ADAL" clId="{1E3F9B42-4DBC-43F9-AEBF-1CFECDC57B4F}"/>
    <pc:docChg chg="delSld modSld modSection">
      <pc:chgData name="Joan Dutchess Freidson" userId="963e676f-d220-40b6-b476-a9efb2fa2cdd" providerId="ADAL" clId="{1E3F9B42-4DBC-43F9-AEBF-1CFECDC57B4F}" dt="2026-03-10T19:08:28.377" v="44" actId="2696"/>
      <pc:docMkLst>
        <pc:docMk/>
      </pc:docMkLst>
      <pc:sldChg chg="delSp modSp mod delAnim modAnim">
        <pc:chgData name="Joan Dutchess Freidson" userId="963e676f-d220-40b6-b476-a9efb2fa2cdd" providerId="ADAL" clId="{1E3F9B42-4DBC-43F9-AEBF-1CFECDC57B4F}" dt="2026-03-10T19:07:29.941" v="36"/>
        <pc:sldMkLst>
          <pc:docMk/>
          <pc:sldMk cId="2409672549" sldId="512"/>
        </pc:sldMkLst>
        <pc:spChg chg="del mod">
          <ac:chgData name="Joan Dutchess Freidson" userId="963e676f-d220-40b6-b476-a9efb2fa2cdd" providerId="ADAL" clId="{1E3F9B42-4DBC-43F9-AEBF-1CFECDC57B4F}" dt="2026-03-10T19:07:29.941" v="34"/>
          <ac:spMkLst>
            <pc:docMk/>
            <pc:sldMk cId="2409672549" sldId="512"/>
            <ac:spMk id="5" creationId="{00000000-0000-0000-0000-000000000000}"/>
          </ac:spMkLst>
        </pc:spChg>
        <pc:spChg chg="del mod">
          <ac:chgData name="Joan Dutchess Freidson" userId="963e676f-d220-40b6-b476-a9efb2fa2cdd" providerId="ADAL" clId="{1E3F9B42-4DBC-43F9-AEBF-1CFECDC57B4F}" dt="2026-03-10T19:07:29.941" v="36"/>
          <ac:spMkLst>
            <pc:docMk/>
            <pc:sldMk cId="2409672549" sldId="512"/>
            <ac:spMk id="6" creationId="{00000000-0000-0000-0000-000000000000}"/>
          </ac:spMkLst>
        </pc:spChg>
      </pc:sldChg>
      <pc:sldChg chg="del">
        <pc:chgData name="Joan Dutchess Freidson" userId="963e676f-d220-40b6-b476-a9efb2fa2cdd" providerId="ADAL" clId="{1E3F9B42-4DBC-43F9-AEBF-1CFECDC57B4F}" dt="2026-03-10T19:07:32.576" v="37" actId="2696"/>
        <pc:sldMkLst>
          <pc:docMk/>
          <pc:sldMk cId="4090085152" sldId="513"/>
        </pc:sldMkLst>
      </pc:sldChg>
      <pc:sldChg chg="del">
        <pc:chgData name="Joan Dutchess Freidson" userId="963e676f-d220-40b6-b476-a9efb2fa2cdd" providerId="ADAL" clId="{1E3F9B42-4DBC-43F9-AEBF-1CFECDC57B4F}" dt="2026-03-10T19:08:14.509" v="42" actId="2696"/>
        <pc:sldMkLst>
          <pc:docMk/>
          <pc:sldMk cId="556111687" sldId="578"/>
        </pc:sldMkLst>
      </pc:sldChg>
      <pc:sldChg chg="del">
        <pc:chgData name="Joan Dutchess Freidson" userId="963e676f-d220-40b6-b476-a9efb2fa2cdd" providerId="ADAL" clId="{1E3F9B42-4DBC-43F9-AEBF-1CFECDC57B4F}" dt="2026-03-10T19:08:11.189" v="41" actId="2696"/>
        <pc:sldMkLst>
          <pc:docMk/>
          <pc:sldMk cId="717583501" sldId="579"/>
        </pc:sldMkLst>
      </pc:sldChg>
      <pc:sldChg chg="del">
        <pc:chgData name="Joan Dutchess Freidson" userId="963e676f-d220-40b6-b476-a9efb2fa2cdd" providerId="ADAL" clId="{1E3F9B42-4DBC-43F9-AEBF-1CFECDC57B4F}" dt="2026-03-10T19:08:17.449" v="43" actId="2696"/>
        <pc:sldMkLst>
          <pc:docMk/>
          <pc:sldMk cId="2359231983" sldId="583"/>
        </pc:sldMkLst>
      </pc:sldChg>
      <pc:sldChg chg="del">
        <pc:chgData name="Joan Dutchess Freidson" userId="963e676f-d220-40b6-b476-a9efb2fa2cdd" providerId="ADAL" clId="{1E3F9B42-4DBC-43F9-AEBF-1CFECDC57B4F}" dt="2026-03-10T19:08:28.377" v="44" actId="2696"/>
        <pc:sldMkLst>
          <pc:docMk/>
          <pc:sldMk cId="1045541320" sldId="587"/>
        </pc:sldMkLst>
      </pc:sldChg>
      <pc:sldChg chg="del">
        <pc:chgData name="Joan Dutchess Freidson" userId="963e676f-d220-40b6-b476-a9efb2fa2cdd" providerId="ADAL" clId="{1E3F9B42-4DBC-43F9-AEBF-1CFECDC57B4F}" dt="2026-03-10T19:07:57.384" v="38" actId="2696"/>
        <pc:sldMkLst>
          <pc:docMk/>
          <pc:sldMk cId="6595909" sldId="588"/>
        </pc:sldMkLst>
      </pc:sldChg>
      <pc:sldChg chg="del">
        <pc:chgData name="Joan Dutchess Freidson" userId="963e676f-d220-40b6-b476-a9efb2fa2cdd" providerId="ADAL" clId="{1E3F9B42-4DBC-43F9-AEBF-1CFECDC57B4F}" dt="2026-03-10T19:08:05.805" v="40" actId="2696"/>
        <pc:sldMkLst>
          <pc:docMk/>
          <pc:sldMk cId="4128223637" sldId="590"/>
        </pc:sldMkLst>
      </pc:sldChg>
      <pc:sldChg chg="del">
        <pc:chgData name="Joan Dutchess Freidson" userId="963e676f-d220-40b6-b476-a9efb2fa2cdd" providerId="ADAL" clId="{1E3F9B42-4DBC-43F9-AEBF-1CFECDC57B4F}" dt="2026-03-10T19:08:02.791" v="39" actId="2696"/>
        <pc:sldMkLst>
          <pc:docMk/>
          <pc:sldMk cId="2039721256" sldId="5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2C214-A587-884C-82FB-9710B2EC6B56}" type="datetimeFigureOut">
              <a:rPr lang="en-US" smtClean="0">
                <a:latin typeface="Gill Sans MT"/>
              </a:rPr>
              <a:t>3/10/2026</a:t>
            </a:fld>
            <a:endParaRPr lang="en-US" dirty="0"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00E1B-4F77-9545-A900-83A343486EFA}" type="slidenum">
              <a:rPr lang="en-US" smtClean="0">
                <a:latin typeface="Gill Sans MT"/>
              </a:rPr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98490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M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MT"/>
              </a:defRPr>
            </a:lvl1pPr>
          </a:lstStyle>
          <a:p>
            <a:fld id="{03A1D146-B4E0-1741-B9EE-9789392EFCC4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M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MT"/>
              </a:defRPr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1pPr>
    <a:lvl2pPr marL="609585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2pPr>
    <a:lvl3pPr marL="1219170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3pPr>
    <a:lvl4pPr marL="1828754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4pPr>
    <a:lvl5pPr marL="2438339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Mr. Cooke believed education was a life-long pursuit despite not being able to pursue a formal education himself. </a:t>
            </a: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He was a passionate student his entire life and was knowledgeable in fields as diverse as literature, music, sports, and architecture. </a:t>
            </a: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When he died in 1997, Mr. Cooke left the bulk of his fortune to establish the Cooke Foundation and provide remarkable students with the chance to soar. </a:t>
            </a: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Every year on October 25, the Cooke Scholar community celebrates Mr. Cooke’s birthday and the opportunities his generosity has made possible.</a:t>
            </a:r>
            <a:endParaRPr lang="en-US" sz="2000" dirty="0">
              <a:cs typeface="Arial MT M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2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0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2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2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15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3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FFFFF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3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 Bknd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</p:spTree>
    <p:extLst>
      <p:ext uri="{BB962C8B-B14F-4D97-AF65-F5344CB8AC3E}">
        <p14:creationId xmlns:p14="http://schemas.microsoft.com/office/powerpoint/2010/main" val="849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 Bkkgnd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1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812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W Foot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tx1">
                    <a:lumMod val="75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17A1FF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17A1FF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No Foot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17A1FF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17A1FF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W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64AEE5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64AEE5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</p:spTree>
    <p:extLst>
      <p:ext uri="{BB962C8B-B14F-4D97-AF65-F5344CB8AC3E}">
        <p14:creationId xmlns:p14="http://schemas.microsoft.com/office/powerpoint/2010/main" val="19640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No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64AEE5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64AEE5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8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W Footer"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B5B5AD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B5B5AD"/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75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</p:spTree>
    <p:extLst>
      <p:ext uri="{BB962C8B-B14F-4D97-AF65-F5344CB8AC3E}">
        <p14:creationId xmlns:p14="http://schemas.microsoft.com/office/powerpoint/2010/main" val="1288752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No Footer"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B5B5AD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B5B5AD"/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W Foo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tx2">
                    <a:lumMod val="9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4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N Foo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1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70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9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3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75000"/>
                  </a:schemeClr>
                </a:solidFill>
                <a:latin typeface="Helvetica"/>
                <a:ea typeface="Gill Sans MT"/>
                <a:cs typeface="Helvetica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bg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6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rgbClr val="00497B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chemeClr val="tx1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—"/>
        <a:defRPr sz="1800" b="0" i="0" kern="800">
          <a:solidFill>
            <a:srgbClr val="0D94D7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–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67000"/>
        <a:buFont typeface="System Font Regular"/>
        <a:buChar char="•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rgbClr val="64AEE5"/>
                </a:solidFill>
                <a:latin typeface="Helvetica"/>
                <a:ea typeface="Gill Sans MT"/>
                <a:cs typeface="Helvetica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64AEE5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64AEE5"/>
              </a:solidFill>
              <a:latin typeface="Helvetica"/>
              <a:cs typeface="Helvetica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chemeClr val="bg2">
                  <a:lumMod val="75000"/>
                </a:schemeClr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31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tx1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chemeClr val="tx1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—"/>
        <a:defRPr sz="1800" b="0" i="0" kern="800">
          <a:solidFill>
            <a:srgbClr val="0D94D7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–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67000"/>
        <a:buFont typeface="System Font Regular"/>
        <a:buChar char="•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ea typeface="Gill Sans MT"/>
                <a:cs typeface="Helvetica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</a:rPr>
              <a:pPr algn="ctr"/>
              <a:t>‹#›</a:t>
            </a:fld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  <a:latin typeface="Gill Sans MT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rgbClr val="00497B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chemeClr val="tx1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—"/>
        <a:defRPr sz="1800" b="0" i="0" kern="800">
          <a:solidFill>
            <a:srgbClr val="0D94D7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–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67000"/>
        <a:buFont typeface="System Font Regular"/>
        <a:buChar char="•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accent6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40000"/>
                  <a:lumOff val="6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chemeClr val="bg1">
                  <a:lumMod val="40000"/>
                  <a:lumOff val="60000"/>
                </a:schemeClr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40000"/>
                  <a:lumOff val="6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6871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tx2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bg1">
            <a:lumMod val="40000"/>
            <a:lumOff val="6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rgbClr val="FFFFFF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Font typeface="System Font Regular"/>
        <a:buChar char="—"/>
        <a:defRPr sz="1800" b="0" i="0" kern="800">
          <a:solidFill>
            <a:srgbClr val="FFFFFF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bg1">
              <a:lumMod val="20000"/>
              <a:lumOff val="80000"/>
            </a:schemeClr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Font typeface="System Font Regular"/>
        <a:buChar char="–"/>
        <a:defRPr sz="1800" b="0" i="0" kern="800">
          <a:solidFill>
            <a:schemeClr val="bg1">
              <a:lumMod val="20000"/>
              <a:lumOff val="80000"/>
            </a:schemeClr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SzPct val="67000"/>
        <a:buFont typeface="System Font Regular"/>
        <a:buChar char="•"/>
        <a:defRPr sz="1800" b="0" i="0" kern="800">
          <a:solidFill>
            <a:schemeClr val="bg1">
              <a:lumMod val="20000"/>
              <a:lumOff val="80000"/>
            </a:schemeClr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949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0" r:id="rId1"/>
    <p:sldLayoutId id="2147484165" r:id="rId2"/>
    <p:sldLayoutId id="2147484115" r:id="rId3"/>
    <p:sldLayoutId id="2147484161" r:id="rId4"/>
    <p:sldLayoutId id="2147484117" r:id="rId5"/>
    <p:sldLayoutId id="2147484162" r:id="rId6"/>
    <p:sldLayoutId id="2147484118" r:id="rId7"/>
    <p:sldLayoutId id="2147484163" r:id="rId8"/>
    <p:sldLayoutId id="2147484122" r:id="rId9"/>
    <p:sldLayoutId id="214748416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451592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Helvetica"/>
                <a:cs typeface="Helvetica"/>
              </a:rPr>
              <a:t>The Cooke Undergraduate Transfer Scholarship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447800"/>
            <a:ext cx="2631440" cy="5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7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WDG367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676"/>
            <a:ext cx="11734800" cy="6858000"/>
          </a:xfrm>
          <a:prstGeom prst="rect">
            <a:avLst/>
          </a:prstGeom>
          <a:gradFill flip="none" rotWithShape="1">
            <a:gsLst>
              <a:gs pos="15000">
                <a:schemeClr val="bg2">
                  <a:lumMod val="75000"/>
                  <a:alpha val="75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762000"/>
            <a:ext cx="960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QUESTIONS?</a:t>
            </a:r>
          </a:p>
          <a:p>
            <a:endParaRPr lang="en-US" sz="4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scholarships@jkcf.org</a:t>
            </a:r>
          </a:p>
        </p:txBody>
      </p:sp>
    </p:spTree>
    <p:extLst>
      <p:ext uri="{BB962C8B-B14F-4D97-AF65-F5344CB8AC3E}">
        <p14:creationId xmlns:p14="http://schemas.microsoft.com/office/powerpoint/2010/main" val="36375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KCF-Weekend-339-080320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676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chemeClr val="bg2">
                  <a:lumMod val="75000"/>
                  <a:alpha val="75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5400" y="3451592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691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r. Cooke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664" y="-5296"/>
            <a:ext cx="56667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24000"/>
            <a:ext cx="4953000" cy="479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Believed education was a life-long pursuit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600" dirty="0">
              <a:cs typeface="Arial MT Md"/>
            </a:endParaRP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An informal student of literature, music, sports, and architecture</a:t>
            </a: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endParaRPr lang="en-US" sz="1600" dirty="0">
              <a:cs typeface="Arial MT Md"/>
            </a:endParaRP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Left the bulk of his fortune to establish the Cooke Foundation upon his death in 1997</a:t>
            </a: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endParaRPr lang="en-US" sz="1600" dirty="0">
              <a:cs typeface="Arial MT Md"/>
            </a:endParaRP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Cooke Scholar community celebrates Mr. Cooke’s birthday on October 25</a:t>
            </a: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endParaRPr lang="en-US" sz="1600" dirty="0">
              <a:cs typeface="Arial MT Md"/>
            </a:endParaRPr>
          </a:p>
          <a:p>
            <a:pPr marL="285750" indent="-285750">
              <a:lnSpc>
                <a:spcPct val="130000"/>
              </a:lnSpc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cs typeface="Arial MT Md"/>
              </a:rPr>
              <a:t>This is our 25</a:t>
            </a:r>
            <a:r>
              <a:rPr lang="en-US" sz="1600" baseline="30000" dirty="0">
                <a:cs typeface="Arial MT Md"/>
              </a:rPr>
              <a:t>th</a:t>
            </a:r>
            <a:r>
              <a:rPr lang="en-US" sz="1600" dirty="0">
                <a:cs typeface="Arial MT Md"/>
              </a:rPr>
              <a:t> anniversary year!</a:t>
            </a:r>
            <a:endParaRPr lang="en-US" sz="2000" dirty="0">
              <a:cs typeface="Arial MT M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7223" y="762000"/>
            <a:ext cx="4721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+mj-lt"/>
              </a:rPr>
              <a:t>MR. COOKE’S LEGACY</a:t>
            </a:r>
          </a:p>
        </p:txBody>
      </p:sp>
    </p:spTree>
    <p:extLst>
      <p:ext uri="{BB962C8B-B14F-4D97-AF65-F5344CB8AC3E}">
        <p14:creationId xmlns:p14="http://schemas.microsoft.com/office/powerpoint/2010/main" val="412080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7158" y="1981200"/>
            <a:ext cx="7765618" cy="337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The Jack Kent Cooke Foundation is </a:t>
            </a:r>
            <a:b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dedicated to advancing the education </a:t>
            </a:r>
            <a:b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of exceptionally talented students </a:t>
            </a:r>
            <a:b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who have financial need.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3418" y="914400"/>
            <a:ext cx="4352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MISSION STATEMENT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19400" y="1676400"/>
            <a:ext cx="6476999" cy="0"/>
          </a:xfrm>
          <a:prstGeom prst="line">
            <a:avLst/>
          </a:prstGeom>
          <a:ln w="6350" cmpd="sng">
            <a:solidFill>
              <a:srgbClr val="CCEC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JointCohorts- SW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2286000"/>
            <a:ext cx="3048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  <a:cs typeface="Arial MT Md"/>
              </a:rPr>
              <a:t>YOUNG SCHOLARS PROGRAM:</a:t>
            </a:r>
            <a:br>
              <a:rPr lang="en-US" sz="2000" b="1" dirty="0">
                <a:solidFill>
                  <a:srgbClr val="FFFFFF"/>
                </a:solidFill>
                <a:cs typeface="Arial MT Md"/>
              </a:rPr>
            </a:br>
            <a:r>
              <a:rPr lang="en-US" sz="2000" dirty="0">
                <a:cs typeface="Arial MT Md"/>
              </a:rPr>
              <a:t>8</a:t>
            </a:r>
            <a:r>
              <a:rPr lang="en-US" sz="2000" baseline="30000" dirty="0">
                <a:cs typeface="Arial MT Md"/>
              </a:rPr>
              <a:t>th</a:t>
            </a:r>
            <a:r>
              <a:rPr lang="en-US" sz="2000" dirty="0">
                <a:cs typeface="Arial MT Md"/>
              </a:rPr>
              <a:t> </a:t>
            </a:r>
            <a:r>
              <a:rPr lang="mr-IN" sz="2000" dirty="0">
                <a:cs typeface="Arial MT Md"/>
              </a:rPr>
              <a:t>–</a:t>
            </a:r>
            <a:r>
              <a:rPr lang="en-US" sz="2000" dirty="0">
                <a:cs typeface="Arial MT Md"/>
              </a:rPr>
              <a:t> 12</a:t>
            </a:r>
            <a:r>
              <a:rPr lang="en-US" sz="2000" baseline="30000" dirty="0">
                <a:cs typeface="Arial MT Md"/>
              </a:rPr>
              <a:t>th</a:t>
            </a:r>
            <a:r>
              <a:rPr lang="en-US" sz="2000" dirty="0">
                <a:cs typeface="Arial MT Md"/>
              </a:rPr>
              <a:t> Grade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5249" y="978188"/>
            <a:ext cx="88858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j-lt"/>
              </a:rPr>
              <a:t>THREE UNIQUE SCHOLARSHIP PROGRAMS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2286000"/>
            <a:ext cx="32766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  <a:cs typeface="Arial MT Md"/>
              </a:rPr>
              <a:t>COLLEGE SCHOLARSHIP PROGRAM:</a:t>
            </a:r>
            <a:br>
              <a:rPr lang="en-US" sz="2000" b="1" dirty="0">
                <a:solidFill>
                  <a:srgbClr val="FFFFFF"/>
                </a:solidFill>
                <a:cs typeface="Arial MT Md"/>
              </a:rPr>
            </a:br>
            <a:r>
              <a:rPr lang="en-US" sz="2000" dirty="0">
                <a:cs typeface="Arial MT Md"/>
              </a:rPr>
              <a:t>Four-year college scholarship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2286000"/>
            <a:ext cx="37338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  <a:cs typeface="Arial MT Md"/>
              </a:rPr>
              <a:t>UNDERGRADUATE TRANSFER SCHOLARSHIP:</a:t>
            </a:r>
            <a:br>
              <a:rPr lang="en-US" sz="2000" b="1" dirty="0">
                <a:solidFill>
                  <a:srgbClr val="FFFFFF"/>
                </a:solidFill>
                <a:cs typeface="Arial MT Md"/>
              </a:rPr>
            </a:br>
            <a:r>
              <a:rPr lang="en-US" sz="2000" dirty="0">
                <a:cs typeface="Arial MT Md"/>
              </a:rPr>
              <a:t>Community college students aiming to transfer to a </a:t>
            </a:r>
            <a:br>
              <a:rPr lang="en-US" sz="2000" dirty="0">
                <a:cs typeface="Arial MT Md"/>
              </a:rPr>
            </a:br>
            <a:r>
              <a:rPr lang="en-US" sz="2000" dirty="0">
                <a:cs typeface="Arial MT Md"/>
              </a:rPr>
              <a:t>four-year college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245" y="5016549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3,800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2609" y="5016401"/>
            <a:ext cx="3583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$332</a:t>
            </a:r>
            <a:r>
              <a:rPr lang="en-US" sz="3600" b="1" dirty="0">
                <a:solidFill>
                  <a:srgbClr val="FFFFFF"/>
                </a:solidFill>
              </a:rPr>
              <a:t> MILLION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703" y="5695146"/>
            <a:ext cx="2743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  <a:cs typeface="Arial MT Md"/>
              </a:rPr>
              <a:t>SCHOLARS</a:t>
            </a:r>
            <a:endParaRPr lang="en-US" sz="2000" dirty="0">
              <a:cs typeface="Arial MT M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860" y="5695146"/>
            <a:ext cx="4124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  <a:cs typeface="Arial MT Md"/>
              </a:rPr>
              <a:t>AWARDED IN SCHOLARSHIPS</a:t>
            </a:r>
            <a:endParaRPr lang="en-US" sz="2000" dirty="0">
              <a:cs typeface="Arial MT Md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0149" y="4724400"/>
            <a:ext cx="105156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543800" y="2514600"/>
            <a:ext cx="0" cy="17526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886200" y="2514600"/>
            <a:ext cx="0" cy="17526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753303" y="5181600"/>
            <a:ext cx="0" cy="9144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30149" y="1981200"/>
            <a:ext cx="10515600" cy="0"/>
          </a:xfrm>
          <a:prstGeom prst="line">
            <a:avLst/>
          </a:prstGeom>
          <a:ln w="6350" cmpd="sng">
            <a:solidFill>
              <a:srgbClr val="CCEC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5379" y="5016401"/>
            <a:ext cx="3583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$144</a:t>
            </a:r>
            <a:r>
              <a:rPr lang="en-US" sz="3600" b="1" dirty="0">
                <a:solidFill>
                  <a:srgbClr val="FFFFFF"/>
                </a:solidFill>
              </a:rPr>
              <a:t> MILLION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33630" y="5695146"/>
            <a:ext cx="4124970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  <a:cs typeface="Arial MT Md"/>
              </a:rPr>
              <a:t>IN GRANTMAKING</a:t>
            </a:r>
            <a:endParaRPr lang="en-US" sz="2000" dirty="0">
              <a:cs typeface="Arial MT Md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391400" y="5181600"/>
            <a:ext cx="0" cy="9144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45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0" grpId="0"/>
      <p:bldP spid="7" grpId="0"/>
      <p:bldP spid="8" grpId="0"/>
      <p:bldP spid="6" grpId="0"/>
      <p:bldP spid="11" grpId="0"/>
      <p:bldP spid="12" grpId="0"/>
      <p:bldP spid="13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5I259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71800"/>
            <a:ext cx="12192000" cy="990600"/>
          </a:xfrm>
          <a:prstGeom prst="rect">
            <a:avLst/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200400"/>
            <a:ext cx="1158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COOKE UNDERGRADUATE TRANSFER SCHOLARSHIP</a:t>
            </a:r>
          </a:p>
        </p:txBody>
      </p:sp>
    </p:spTree>
    <p:extLst>
      <p:ext uri="{BB962C8B-B14F-4D97-AF65-F5344CB8AC3E}">
        <p14:creationId xmlns:p14="http://schemas.microsoft.com/office/powerpoint/2010/main" val="3076421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482" y="4315409"/>
            <a:ext cx="1500496" cy="385641"/>
          </a:xfrm>
          <a:prstGeom prst="rect">
            <a:avLst/>
          </a:prstGeom>
        </p:spPr>
      </p:pic>
      <p:sp>
        <p:nvSpPr>
          <p:cNvPr id="2" name="Chevron 1"/>
          <p:cNvSpPr/>
          <p:nvPr/>
        </p:nvSpPr>
        <p:spPr>
          <a:xfrm>
            <a:off x="1066800" y="2552700"/>
            <a:ext cx="2133600" cy="685800"/>
          </a:xfrm>
          <a:prstGeom prst="chevr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8036" y="914400"/>
            <a:ext cx="7374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TIMELINE: COOKE UNDERGRADUATE 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TRANSFER SCHOLARSHIP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895332" y="2133600"/>
            <a:ext cx="6476999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82918" y="2705100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OCTOBER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3048000" y="2552700"/>
            <a:ext cx="2133600" cy="685800"/>
          </a:xfrm>
          <a:prstGeom prst="chevr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6185" y="2705100"/>
            <a:ext cx="13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JANUARY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5029200" y="2552700"/>
            <a:ext cx="2133600" cy="685800"/>
          </a:xfrm>
          <a:prstGeom prst="chevr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3" y="2705100"/>
            <a:ext cx="144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FEBRUARY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7010400" y="2552700"/>
            <a:ext cx="2133600" cy="685800"/>
          </a:xfrm>
          <a:prstGeom prst="chevr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4001" y="2705100"/>
            <a:ext cx="742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MAY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8991600" y="2552700"/>
            <a:ext cx="2133600" cy="685800"/>
          </a:xfrm>
          <a:prstGeom prst="chevr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5019" y="2705100"/>
            <a:ext cx="120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AUGUST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6640" y="48768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97B"/>
                </a:solidFill>
              </a:rPr>
              <a:t>Link to application made public via Common App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6600" y="4876800"/>
            <a:ext cx="1765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97B"/>
                </a:solidFill>
              </a:rPr>
              <a:t>Application closes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44699" y="4876800"/>
            <a:ext cx="1765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97B"/>
                </a:solidFill>
              </a:rPr>
              <a:t>Semifinalists</a:t>
            </a:r>
            <a:br>
              <a:rPr lang="en-US" sz="2000" dirty="0">
                <a:solidFill>
                  <a:srgbClr val="00497B"/>
                </a:solidFill>
              </a:rPr>
            </a:br>
            <a:r>
              <a:rPr lang="en-US" sz="2000" dirty="0">
                <a:solidFill>
                  <a:srgbClr val="00497B"/>
                </a:solidFill>
              </a:rPr>
              <a:t>announced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2800" y="4876800"/>
            <a:ext cx="1765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Scholarship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recipients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announced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07099" y="4876800"/>
            <a:ext cx="2603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97B"/>
                </a:solidFill>
              </a:rPr>
              <a:t>Scholars Weekend in-person event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6800" y="3660587"/>
            <a:ext cx="1539020" cy="1040464"/>
            <a:chOff x="1066800" y="3660587"/>
            <a:chExt cx="1539020" cy="104046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3660587"/>
              <a:ext cx="1539020" cy="104046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71927" y="3776776"/>
              <a:ext cx="919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3"/>
                  </a:solidFill>
                </a:rPr>
                <a:t>.com</a:t>
              </a:r>
              <a:endParaRPr lang="en-US" sz="20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38602" y="3532742"/>
            <a:ext cx="1227324" cy="1239868"/>
            <a:chOff x="5338602" y="3532742"/>
            <a:chExt cx="1227324" cy="1239868"/>
          </a:xfrm>
        </p:grpSpPr>
        <p:sp>
          <p:nvSpPr>
            <p:cNvPr id="29" name="Rectangle 28"/>
            <p:cNvSpPr/>
            <p:nvPr/>
          </p:nvSpPr>
          <p:spPr>
            <a:xfrm>
              <a:off x="5338602" y="3532742"/>
              <a:ext cx="685800" cy="91440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38519" y="3634736"/>
              <a:ext cx="685800" cy="91440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60024" y="3739469"/>
              <a:ext cx="685800" cy="91440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81502" y="3858210"/>
              <a:ext cx="685800" cy="91440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787832" y="4032362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5787832" y="4114800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787832" y="4191000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787832" y="4268342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5787832" y="4343400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787832" y="4419600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5787832" y="4495800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787832" y="4572000"/>
              <a:ext cx="473140" cy="0"/>
            </a:xfrm>
            <a:prstGeom prst="line">
              <a:avLst/>
            </a:prstGeom>
            <a:ln w="2857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5-Point Star 42"/>
            <p:cNvSpPr/>
            <p:nvPr/>
          </p:nvSpPr>
          <p:spPr>
            <a:xfrm>
              <a:off x="5925722" y="4156721"/>
              <a:ext cx="640204" cy="580841"/>
            </a:xfrm>
            <a:prstGeom prst="star5">
              <a:avLst/>
            </a:prstGeom>
            <a:solidFill>
              <a:schemeClr val="accent3"/>
            </a:solidFill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32196" y="3352800"/>
            <a:ext cx="1630804" cy="1466482"/>
            <a:chOff x="7132196" y="3352800"/>
            <a:chExt cx="1630804" cy="1466482"/>
          </a:xfrm>
        </p:grpSpPr>
        <p:sp>
          <p:nvSpPr>
            <p:cNvPr id="44" name="5-Point Star 43"/>
            <p:cNvSpPr/>
            <p:nvPr/>
          </p:nvSpPr>
          <p:spPr>
            <a:xfrm>
              <a:off x="7620000" y="4114800"/>
              <a:ext cx="640204" cy="580841"/>
            </a:xfrm>
            <a:prstGeom prst="star5">
              <a:avLst/>
            </a:prstGeom>
            <a:solidFill>
              <a:schemeClr val="accent3"/>
            </a:solidFill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44"/>
            <p:cNvSpPr/>
            <p:nvPr/>
          </p:nvSpPr>
          <p:spPr>
            <a:xfrm>
              <a:off x="7132196" y="4238441"/>
              <a:ext cx="640204" cy="580841"/>
            </a:xfrm>
            <a:prstGeom prst="star5">
              <a:avLst/>
            </a:prstGeom>
            <a:solidFill>
              <a:schemeClr val="accent3"/>
            </a:solidFill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5-Point Star 46"/>
            <p:cNvSpPr/>
            <p:nvPr/>
          </p:nvSpPr>
          <p:spPr>
            <a:xfrm>
              <a:off x="7284596" y="3733800"/>
              <a:ext cx="640204" cy="580841"/>
            </a:xfrm>
            <a:prstGeom prst="star5">
              <a:avLst/>
            </a:prstGeom>
            <a:solidFill>
              <a:schemeClr val="accent3"/>
            </a:solidFill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7619354" y="3352800"/>
              <a:ext cx="640204" cy="580841"/>
            </a:xfrm>
            <a:prstGeom prst="star5">
              <a:avLst/>
            </a:prstGeom>
            <a:solidFill>
              <a:schemeClr val="accent3"/>
            </a:solidFill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5-Point Star 49"/>
            <p:cNvSpPr/>
            <p:nvPr/>
          </p:nvSpPr>
          <p:spPr>
            <a:xfrm>
              <a:off x="7940102" y="3733800"/>
              <a:ext cx="640204" cy="580841"/>
            </a:xfrm>
            <a:prstGeom prst="star5">
              <a:avLst/>
            </a:prstGeom>
            <a:solidFill>
              <a:schemeClr val="accent3"/>
            </a:solidFill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-Point Star 50"/>
            <p:cNvSpPr/>
            <p:nvPr/>
          </p:nvSpPr>
          <p:spPr>
            <a:xfrm>
              <a:off x="8122796" y="4238441"/>
              <a:ext cx="640204" cy="580841"/>
            </a:xfrm>
            <a:prstGeom prst="star5">
              <a:avLst/>
            </a:prstGeom>
            <a:solidFill>
              <a:schemeClr val="accent3"/>
            </a:solidFill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17949" y="3443257"/>
            <a:ext cx="1045251" cy="1329352"/>
            <a:chOff x="9317949" y="3443257"/>
            <a:chExt cx="1045251" cy="1329352"/>
          </a:xfrm>
        </p:grpSpPr>
        <p:sp>
          <p:nvSpPr>
            <p:cNvPr id="54" name="Rectangle 53"/>
            <p:cNvSpPr/>
            <p:nvPr/>
          </p:nvSpPr>
          <p:spPr>
            <a:xfrm>
              <a:off x="9317949" y="3449018"/>
              <a:ext cx="54382" cy="1323591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apezoid 54"/>
            <p:cNvSpPr/>
            <p:nvPr/>
          </p:nvSpPr>
          <p:spPr>
            <a:xfrm rot="5400000">
              <a:off x="9367807" y="3486150"/>
              <a:ext cx="581086" cy="495300"/>
            </a:xfrm>
            <a:prstGeom prst="trapezoid">
              <a:avLst>
                <a:gd name="adj" fmla="val 32738"/>
              </a:avLst>
            </a:prstGeom>
            <a:solidFill>
              <a:schemeClr val="accent3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55"/>
            <p:cNvSpPr/>
            <p:nvPr/>
          </p:nvSpPr>
          <p:spPr>
            <a:xfrm rot="5400000">
              <a:off x="9884214" y="3488990"/>
              <a:ext cx="348371" cy="609600"/>
            </a:xfrm>
            <a:prstGeom prst="trapezoid">
              <a:avLst>
                <a:gd name="adj" fmla="val 64393"/>
              </a:avLst>
            </a:prstGeom>
            <a:solidFill>
              <a:schemeClr val="accent3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-Point Star 56"/>
            <p:cNvSpPr/>
            <p:nvPr/>
          </p:nvSpPr>
          <p:spPr>
            <a:xfrm>
              <a:off x="9525000" y="3556630"/>
              <a:ext cx="342900" cy="311105"/>
            </a:xfrm>
            <a:prstGeom prst="star5">
              <a:avLst/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3779518"/>
            <a:ext cx="1381897" cy="10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8229600" y="1942989"/>
            <a:ext cx="3048001" cy="416840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187374" y="1927401"/>
            <a:ext cx="4727750" cy="193601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14400" y="1927401"/>
            <a:ext cx="1980932" cy="416840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46861" y="914400"/>
            <a:ext cx="3497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WHO CAN APPLY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895332" y="1676400"/>
            <a:ext cx="6476999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3958441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SOPHOMORE STATUS </a:t>
            </a:r>
            <a:r>
              <a:rPr lang="en-US" sz="2000" dirty="0">
                <a:solidFill>
                  <a:srgbClr val="7C7C70"/>
                </a:solidFill>
              </a:rPr>
              <a:t>at a two-year institution by January 1</a:t>
            </a:r>
            <a:r>
              <a:rPr lang="en-US" sz="2000">
                <a:solidFill>
                  <a:srgbClr val="7C7C70"/>
                </a:solidFill>
              </a:rPr>
              <a:t>, 2026</a:t>
            </a:r>
            <a:endParaRPr lang="en-US" sz="2000" dirty="0">
              <a:solidFill>
                <a:srgbClr val="7C7C7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34102" y="2102584"/>
            <a:ext cx="24474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ACADEMICS: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Cumulative,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unweighted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GPA of 3.5 or above on a 4.0 scale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382001" y="2057400"/>
            <a:ext cx="2574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E73B3"/>
                </a:solidFill>
              </a:rPr>
              <a:t>FALL COLLEGE ENROLLMENT </a:t>
            </a:r>
            <a:r>
              <a:rPr lang="en-US" sz="2000" dirty="0">
                <a:solidFill>
                  <a:srgbClr val="7C7C70"/>
                </a:solidFill>
              </a:rPr>
              <a:t>planned for a four-year U.S. college in fall 2026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187374" y="4159793"/>
            <a:ext cx="4727750" cy="193601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76724" y="4289601"/>
            <a:ext cx="2360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E73B3"/>
                </a:solidFill>
              </a:rPr>
              <a:t>FINANCIAL NEED: </a:t>
            </a:r>
            <a:r>
              <a:rPr lang="en-US" sz="2000" dirty="0">
                <a:solidFill>
                  <a:srgbClr val="7C7C70"/>
                </a:solidFill>
              </a:rPr>
              <a:t>Maximum annual gross family income of $95,000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24" y="4353891"/>
            <a:ext cx="2006600" cy="150183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62" y="2209800"/>
            <a:ext cx="1944762" cy="143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3832783"/>
            <a:ext cx="1272617" cy="12726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382000" y="5235714"/>
            <a:ext cx="3032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E73B3"/>
                </a:solidFill>
              </a:rPr>
              <a:t>NO PREVIOUS FOUR-YEAR COLLEGE</a:t>
            </a:r>
            <a:endParaRPr lang="en-US" sz="2000" dirty="0">
              <a:solidFill>
                <a:srgbClr val="7C7C7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09800"/>
            <a:ext cx="1702085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3" grpId="0" animBg="1"/>
      <p:bldP spid="62" grpId="0" animBg="1"/>
      <p:bldP spid="19" grpId="0"/>
      <p:bldP spid="48" grpId="0"/>
      <p:bldP spid="58" grpId="0"/>
      <p:bldP spid="64" grpId="0" animBg="1"/>
      <p:bldP spid="23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76" y="914400"/>
            <a:ext cx="6697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TRANSFER SCHOLAR EXPERIENCE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895332" y="1676400"/>
            <a:ext cx="6476999" cy="0"/>
          </a:xfrm>
          <a:prstGeom prst="line">
            <a:avLst/>
          </a:prstGeom>
          <a:ln w="6350" cmpd="sng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224930" y="1821927"/>
            <a:ext cx="2423994" cy="2423994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27158" y="3741003"/>
            <a:ext cx="2423994" cy="2423994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67006" y="1821927"/>
            <a:ext cx="2423994" cy="2423994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88758" y="3741003"/>
            <a:ext cx="2423994" cy="2423994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46358" y="1821927"/>
            <a:ext cx="2423994" cy="2423994"/>
          </a:xfrm>
          <a:prstGeom prst="ellipse">
            <a:avLst/>
          </a:prstGeom>
          <a:solidFill>
            <a:srgbClr val="FFFFFF"/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65558" y="3741003"/>
            <a:ext cx="2423994" cy="2423994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29671" y="2018475"/>
            <a:ext cx="2162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E73B3"/>
                </a:solidFill>
              </a:rPr>
              <a:t>CAREER &amp; </a:t>
            </a:r>
          </a:p>
          <a:p>
            <a:pPr algn="ctr"/>
            <a:r>
              <a:rPr lang="en-US" sz="1400" b="1" dirty="0">
                <a:solidFill>
                  <a:srgbClr val="1E73B3"/>
                </a:solidFill>
              </a:rPr>
              <a:t>GRADUATE SCHOOL PREP</a:t>
            </a:r>
            <a:endParaRPr lang="en-US" sz="1400" dirty="0">
              <a:solidFill>
                <a:srgbClr val="1E73B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0121" y="2143780"/>
            <a:ext cx="216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E73B3"/>
                </a:solidFill>
              </a:rPr>
              <a:t>ACADEMIC </a:t>
            </a:r>
          </a:p>
          <a:p>
            <a:pPr algn="ctr"/>
            <a:r>
              <a:rPr lang="en-US" sz="1400" b="1" dirty="0">
                <a:solidFill>
                  <a:srgbClr val="1E73B3"/>
                </a:solidFill>
              </a:rPr>
              <a:t>ADVISING</a:t>
            </a:r>
            <a:endParaRPr lang="en-US" sz="1400" dirty="0">
              <a:solidFill>
                <a:srgbClr val="1E73B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549" y="2143780"/>
            <a:ext cx="216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E73B3"/>
                </a:solidFill>
              </a:rPr>
              <a:t>PURSUE ANY</a:t>
            </a:r>
            <a:br>
              <a:rPr lang="en-US" sz="1400" b="1" dirty="0">
                <a:solidFill>
                  <a:srgbClr val="1E73B3"/>
                </a:solidFill>
              </a:rPr>
            </a:br>
            <a:r>
              <a:rPr lang="en-US" sz="1400" b="1" dirty="0">
                <a:solidFill>
                  <a:srgbClr val="1E73B3"/>
                </a:solidFill>
              </a:rPr>
              <a:t>AREA OF STUDY</a:t>
            </a:r>
            <a:endParaRPr lang="en-US" sz="1400" dirty="0">
              <a:solidFill>
                <a:srgbClr val="1E73B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3949" y="5257800"/>
            <a:ext cx="216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E73B3"/>
                </a:solidFill>
              </a:rPr>
              <a:t>COOKE SCHOLAR</a:t>
            </a:r>
            <a:br>
              <a:rPr lang="en-US" sz="1400" b="1" dirty="0">
                <a:solidFill>
                  <a:srgbClr val="1E73B3"/>
                </a:solidFill>
              </a:rPr>
            </a:br>
            <a:r>
              <a:rPr lang="en-US" sz="1400" b="1" dirty="0">
                <a:solidFill>
                  <a:srgbClr val="1E73B3"/>
                </a:solidFill>
              </a:rPr>
              <a:t>COMMUNITY</a:t>
            </a:r>
            <a:endParaRPr lang="en-US" sz="1400" dirty="0">
              <a:solidFill>
                <a:srgbClr val="1E73B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5655" y="5105400"/>
            <a:ext cx="2416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E73B3"/>
                </a:solidFill>
              </a:rPr>
              <a:t>INTERNSHIPS</a:t>
            </a:r>
            <a:br>
              <a:rPr lang="en-US" sz="1400" b="1" dirty="0">
                <a:solidFill>
                  <a:srgbClr val="1E73B3"/>
                </a:solidFill>
              </a:rPr>
            </a:br>
            <a:r>
              <a:rPr lang="en-US" sz="1400" b="1" dirty="0">
                <a:solidFill>
                  <a:srgbClr val="1E73B3"/>
                </a:solidFill>
              </a:rPr>
              <a:t>&amp; PROFESSIONAL</a:t>
            </a:r>
          </a:p>
          <a:p>
            <a:pPr algn="ctr"/>
            <a:r>
              <a:rPr lang="en-US" sz="1400" b="1" dirty="0">
                <a:solidFill>
                  <a:srgbClr val="1E73B3"/>
                </a:solidFill>
              </a:rPr>
              <a:t>CONFERENCES</a:t>
            </a:r>
          </a:p>
          <a:p>
            <a:pPr algn="ctr"/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4057" y="5272126"/>
            <a:ext cx="241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E73B3"/>
                </a:solidFill>
              </a:rPr>
              <a:t>GENEROUS FINANCIAL</a:t>
            </a:r>
          </a:p>
          <a:p>
            <a:pPr algn="ctr"/>
            <a:r>
              <a:rPr lang="en-US" sz="1400" b="1" dirty="0">
                <a:solidFill>
                  <a:srgbClr val="1E73B3"/>
                </a:solidFill>
              </a:rPr>
              <a:t>SUPPORT</a:t>
            </a:r>
            <a:endParaRPr lang="en-US" sz="1400" dirty="0">
              <a:solidFill>
                <a:srgbClr val="1E73B3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07972" y="1821927"/>
            <a:ext cx="2423994" cy="2423994"/>
          </a:xfrm>
          <a:prstGeom prst="ellipse">
            <a:avLst/>
          </a:prstGeom>
          <a:noFill/>
          <a:ln w="76200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10200" y="3741003"/>
            <a:ext cx="2423994" cy="2423994"/>
          </a:xfrm>
          <a:prstGeom prst="ellipse">
            <a:avLst/>
          </a:prstGeom>
          <a:noFill/>
          <a:ln w="76200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67006" y="1821927"/>
            <a:ext cx="2423994" cy="2423994"/>
          </a:xfrm>
          <a:prstGeom prst="ellipse">
            <a:avLst/>
          </a:prstGeom>
          <a:noFill/>
          <a:ln w="76200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29400" y="1821927"/>
            <a:ext cx="2423994" cy="2423994"/>
          </a:xfrm>
          <a:prstGeom prst="ellipse">
            <a:avLst/>
          </a:prstGeom>
          <a:noFill/>
          <a:ln w="76200" cmpd="sng">
            <a:solidFill>
              <a:srgbClr val="B5B5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48600" y="3741003"/>
            <a:ext cx="2423994" cy="2423994"/>
          </a:xfrm>
          <a:prstGeom prst="ellipse">
            <a:avLst/>
          </a:prstGeom>
          <a:noFill/>
          <a:ln w="76200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179" y="2644150"/>
            <a:ext cx="1308682" cy="10735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041" y="4191000"/>
            <a:ext cx="1599042" cy="842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980" y="4352865"/>
            <a:ext cx="1327770" cy="8490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819" y="4460385"/>
            <a:ext cx="1655232" cy="748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952" y="2697965"/>
            <a:ext cx="1348494" cy="97184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971800" y="3741003"/>
            <a:ext cx="2423994" cy="2423994"/>
          </a:xfrm>
          <a:prstGeom prst="ellipse">
            <a:avLst/>
          </a:prstGeom>
          <a:noFill/>
          <a:ln w="76200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612" y="2736449"/>
            <a:ext cx="1546558" cy="8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JKCF-Weekend-292-080320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1" y="2057400"/>
            <a:ext cx="3200400" cy="3200400"/>
          </a:xfrm>
          <a:prstGeom prst="ellipse">
            <a:avLst/>
          </a:prstGeom>
        </p:spPr>
      </p:pic>
      <p:pic>
        <p:nvPicPr>
          <p:cNvPr id="14" name="Picture 13" descr="JKCF-Weekend-84-08032024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599" y="2030980"/>
            <a:ext cx="3226819" cy="3226819"/>
          </a:xfrm>
          <a:prstGeom prst="ellipse">
            <a:avLst/>
          </a:prstGeom>
        </p:spPr>
      </p:pic>
      <p:pic>
        <p:nvPicPr>
          <p:cNvPr id="12" name="Picture 11" descr="ER5I259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2133600"/>
            <a:ext cx="5181600" cy="5181600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0603" y="914400"/>
            <a:ext cx="6889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1E73B3"/>
                </a:solidFill>
              </a:rPr>
              <a:t>TRANSFER SCHOLAR COMMUNITY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895332" y="1676400"/>
            <a:ext cx="6476999" cy="0"/>
          </a:xfrm>
          <a:prstGeom prst="line">
            <a:avLst/>
          </a:prstGeom>
          <a:ln w="6350" cmpd="sng">
            <a:solidFill>
              <a:srgbClr val="17A1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74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 Slide - White Bkgnd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2.xml><?xml version="1.0" encoding="utf-8"?>
<a:theme xmlns:a="http://schemas.openxmlformats.org/drawingml/2006/main" name="Tan Bkgnd Content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3.xml><?xml version="1.0" encoding="utf-8"?>
<a:theme xmlns:a="http://schemas.openxmlformats.org/drawingml/2006/main" name="Lt Blue Bkgnd Content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4.xml><?xml version="1.0" encoding="utf-8"?>
<a:theme xmlns:a="http://schemas.openxmlformats.org/drawingml/2006/main" name="Blue Bkgnd Content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5.xml><?xml version="1.0" encoding="utf-8"?>
<a:theme xmlns:a="http://schemas.openxmlformats.org/drawingml/2006/main" name="Color Bkgnds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ADF3FC2D-4EC3-8D43-9E95-4FBDC2B3B5D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20200120 Aspen FSP EPIC Housing GILL.potx</Template>
  <TotalTime>41851</TotalTime>
  <Words>375</Words>
  <Application>Microsoft Office PowerPoint</Application>
  <PresentationFormat>Widescreen</PresentationFormat>
  <Paragraphs>64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Helvetica</vt:lpstr>
      <vt:lpstr>Georgia</vt:lpstr>
      <vt:lpstr>Gill Sans MT</vt:lpstr>
      <vt:lpstr>System Font Regular</vt:lpstr>
      <vt:lpstr>Courier New</vt:lpstr>
      <vt:lpstr>Arial MT Md</vt:lpstr>
      <vt:lpstr>Arial</vt:lpstr>
      <vt:lpstr>Master Slide - White Bkgnd</vt:lpstr>
      <vt:lpstr>Tan Bkgnd Content</vt:lpstr>
      <vt:lpstr>Lt Blue Bkgnd Content</vt:lpstr>
      <vt:lpstr>Blue Bkgnd Content</vt:lpstr>
      <vt:lpstr>Color Bkgnds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VOICE Design Collective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Aspen FSP EPIC Housing Template</dc:title>
  <dc:subject/>
  <dc:creator>John Vance (703) 408-0623</dc:creator>
  <cp:keywords/>
  <dc:description/>
  <cp:lastModifiedBy>Joan Dutchess Freidson</cp:lastModifiedBy>
  <cp:revision>355</cp:revision>
  <dcterms:created xsi:type="dcterms:W3CDTF">2019-03-12T21:11:42Z</dcterms:created>
  <dcterms:modified xsi:type="dcterms:W3CDTF">2026-03-10T19:08:36Z</dcterms:modified>
  <cp:category/>
</cp:coreProperties>
</file>