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80" r:id="rId1"/>
    <p:sldMasterId id="2147484155" r:id="rId2"/>
    <p:sldMasterId id="2147484150" r:id="rId3"/>
    <p:sldMasterId id="2147484132" r:id="rId4"/>
    <p:sldMasterId id="2147484114" r:id="rId5"/>
  </p:sldMasterIdLst>
  <p:notesMasterIdLst>
    <p:notesMasterId r:id="rId22"/>
  </p:notesMasterIdLst>
  <p:handoutMasterIdLst>
    <p:handoutMasterId r:id="rId23"/>
  </p:handoutMasterIdLst>
  <p:sldIdLst>
    <p:sldId id="512" r:id="rId6"/>
    <p:sldId id="513" r:id="rId7"/>
    <p:sldId id="516" r:id="rId8"/>
    <p:sldId id="549" r:id="rId9"/>
    <p:sldId id="548" r:id="rId10"/>
    <p:sldId id="574" r:id="rId11"/>
    <p:sldId id="587" r:id="rId12"/>
    <p:sldId id="575" r:id="rId13"/>
    <p:sldId id="576" r:id="rId14"/>
    <p:sldId id="577" r:id="rId15"/>
    <p:sldId id="579" r:id="rId16"/>
    <p:sldId id="578" r:id="rId17"/>
    <p:sldId id="583" r:id="rId18"/>
    <p:sldId id="580" r:id="rId19"/>
    <p:sldId id="581" r:id="rId20"/>
    <p:sldId id="582" r:id="rId21"/>
  </p:sldIdLst>
  <p:sldSz cx="12192000" cy="6858000"/>
  <p:notesSz cx="6858000" cy="9144000"/>
  <p:embeddedFontLst>
    <p:embeddedFont>
      <p:font typeface="Georgia" panose="02040502050405020303" pitchFamily="18" charset="0"/>
      <p:regular r:id="rId24"/>
      <p:bold r:id="rId25"/>
      <p:italic r:id="rId26"/>
      <p:boldItalic r:id="rId27"/>
    </p:embeddedFont>
    <p:embeddedFont>
      <p:font typeface="Gill Sans MT" panose="020B0502020104020203" pitchFamily="34" charset="0"/>
      <p:regular r:id="rId28"/>
      <p:bold r:id="rId29"/>
      <p:italic r:id="rId30"/>
      <p:boldItalic r:id="rId31"/>
    </p:embeddedFont>
    <p:embeddedFont>
      <p:font typeface="Helvetica" panose="020B0604020202020204" pitchFamily="34" charset="0"/>
      <p:regular r:id="rId32"/>
      <p:bold r:id="rId33"/>
      <p:italic r:id="rId34"/>
      <p:boldItalic r:id="rId35"/>
    </p:embeddedFont>
  </p:embeddedFontLst>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Font" id="{01319F16-3CEB-44B1-837A-5DFE664B1540}">
          <p14:sldIdLst>
            <p14:sldId id="512"/>
            <p14:sldId id="513"/>
            <p14:sldId id="516"/>
            <p14:sldId id="549"/>
            <p14:sldId id="548"/>
            <p14:sldId id="574"/>
            <p14:sldId id="587"/>
            <p14:sldId id="575"/>
            <p14:sldId id="576"/>
            <p14:sldId id="577"/>
            <p14:sldId id="579"/>
            <p14:sldId id="578"/>
            <p14:sldId id="583"/>
            <p14:sldId id="580"/>
            <p14:sldId id="581"/>
            <p14:sldId id="582"/>
          </p14:sldIdLst>
        </p14:section>
      </p14:sectionLst>
    </p:ext>
    <p:ext uri="{EFAFB233-063F-42B5-8137-9DF3F51BA10A}">
      <p15:sldGuideLst xmlns:p15="http://schemas.microsoft.com/office/powerpoint/2012/main">
        <p15:guide id="1" orient="horz" pos="1570" userDrawn="1">
          <p15:clr>
            <a:srgbClr val="A4A3A4"/>
          </p15:clr>
        </p15:guide>
        <p15:guide id="2" pos="3984" userDrawn="1">
          <p15:clr>
            <a:srgbClr val="A4A3A4"/>
          </p15:clr>
        </p15:guide>
        <p15:guide id="3" orient="horz" pos="1094" userDrawn="1">
          <p15:clr>
            <a:srgbClr val="A4A3A4"/>
          </p15:clr>
        </p15:guide>
        <p15:guide id="4" pos="332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7C70"/>
    <a:srgbClr val="ADDCFF"/>
    <a:srgbClr val="FFFFFF"/>
    <a:srgbClr val="BB2828"/>
    <a:srgbClr val="D4D7D8"/>
    <a:srgbClr val="D8DBDF"/>
    <a:srgbClr val="7D949E"/>
    <a:srgbClr val="71727C"/>
    <a:srgbClr val="141313"/>
    <a:srgbClr val="FF6A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DE5D85-B322-4071-B92F-57F755B2160A}" v="111" dt="2026-06-30T17:48:29.0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56" autoAdjust="0"/>
    <p:restoredTop sz="95170" autoAdjust="0"/>
  </p:normalViewPr>
  <p:slideViewPr>
    <p:cSldViewPr snapToObjects="1">
      <p:cViewPr varScale="1">
        <p:scale>
          <a:sx n="105" d="100"/>
          <a:sy n="105" d="100"/>
        </p:scale>
        <p:origin x="1140" y="108"/>
      </p:cViewPr>
      <p:guideLst>
        <p:guide orient="horz" pos="1570"/>
        <p:guide pos="3984"/>
        <p:guide orient="horz" pos="1094"/>
        <p:guide pos="3320"/>
      </p:guideLst>
    </p:cSldViewPr>
  </p:slideViewPr>
  <p:notesTextViewPr>
    <p:cViewPr>
      <p:scale>
        <a:sx n="1" d="1"/>
        <a:sy n="1" d="1"/>
      </p:scale>
      <p:origin x="0" y="0"/>
    </p:cViewPr>
  </p:notesTextViewPr>
  <p:sorterViewPr>
    <p:cViewPr>
      <p:scale>
        <a:sx n="33" d="100"/>
        <a:sy n="33" d="100"/>
      </p:scale>
      <p:origin x="0" y="-35886"/>
    </p:cViewPr>
  </p:sorterViewPr>
  <p:notesViewPr>
    <p:cSldViewPr snapToObjects="1">
      <p:cViewPr varScale="1">
        <p:scale>
          <a:sx n="73" d="100"/>
          <a:sy n="73" d="100"/>
        </p:scale>
        <p:origin x="-3792"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font" Target="fonts/font11.fntdata"/><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6.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8.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n Dutchess" userId="963e676f-d220-40b6-b476-a9efb2fa2cdd" providerId="ADAL" clId="{1E3F9B42-4DBC-43F9-AEBF-1CFECDC57B4F}"/>
    <pc:docChg chg="undo custSel modSld">
      <pc:chgData name="Joan Dutchess" userId="963e676f-d220-40b6-b476-a9efb2fa2cdd" providerId="ADAL" clId="{1E3F9B42-4DBC-43F9-AEBF-1CFECDC57B4F}" dt="2026-06-30T17:48:29.005" v="113" actId="20577"/>
      <pc:docMkLst>
        <pc:docMk/>
      </pc:docMkLst>
      <pc:sldChg chg="modSp">
        <pc:chgData name="Joan Dutchess" userId="963e676f-d220-40b6-b476-a9efb2fa2cdd" providerId="ADAL" clId="{1E3F9B42-4DBC-43F9-AEBF-1CFECDC57B4F}" dt="2026-06-30T17:44:57.563" v="47" actId="20577"/>
        <pc:sldMkLst>
          <pc:docMk/>
          <pc:sldMk cId="2409672549" sldId="512"/>
        </pc:sldMkLst>
        <pc:spChg chg="mod">
          <ac:chgData name="Joan Dutchess" userId="963e676f-d220-40b6-b476-a9efb2fa2cdd" providerId="ADAL" clId="{1E3F9B42-4DBC-43F9-AEBF-1CFECDC57B4F}" dt="2026-06-30T17:44:57.563" v="47" actId="20577"/>
          <ac:spMkLst>
            <pc:docMk/>
            <pc:sldMk cId="2409672549" sldId="512"/>
            <ac:spMk id="6" creationId="{00000000-0000-0000-0000-000000000000}"/>
          </ac:spMkLst>
        </pc:spChg>
      </pc:sldChg>
      <pc:sldChg chg="modSp modAnim">
        <pc:chgData name="Joan Dutchess" userId="963e676f-d220-40b6-b476-a9efb2fa2cdd" providerId="ADAL" clId="{1E3F9B42-4DBC-43F9-AEBF-1CFECDC57B4F}" dt="2026-06-30T17:45:06.225" v="49" actId="5793"/>
        <pc:sldMkLst>
          <pc:docMk/>
          <pc:sldMk cId="412080513" sldId="516"/>
        </pc:sldMkLst>
        <pc:spChg chg="mod">
          <ac:chgData name="Joan Dutchess" userId="963e676f-d220-40b6-b476-a9efb2fa2cdd" providerId="ADAL" clId="{1E3F9B42-4DBC-43F9-AEBF-1CFECDC57B4F}" dt="2026-06-30T17:45:06.225" v="49" actId="5793"/>
          <ac:spMkLst>
            <pc:docMk/>
            <pc:sldMk cId="412080513" sldId="516"/>
            <ac:spMk id="3" creationId="{00000000-0000-0000-0000-000000000000}"/>
          </ac:spMkLst>
        </pc:spChg>
      </pc:sldChg>
      <pc:sldChg chg="modSp mod modAnim">
        <pc:chgData name="Joan Dutchess" userId="963e676f-d220-40b6-b476-a9efb2fa2cdd" providerId="ADAL" clId="{1E3F9B42-4DBC-43F9-AEBF-1CFECDC57B4F}" dt="2026-06-30T17:47:09.092" v="107" actId="20577"/>
        <pc:sldMkLst>
          <pc:docMk/>
          <pc:sldMk cId="1491130920" sldId="575"/>
        </pc:sldMkLst>
        <pc:spChg chg="mod">
          <ac:chgData name="Joan Dutchess" userId="963e676f-d220-40b6-b476-a9efb2fa2cdd" providerId="ADAL" clId="{1E3F9B42-4DBC-43F9-AEBF-1CFECDC57B4F}" dt="2026-06-30T17:45:32.480" v="65" actId="20577"/>
          <ac:spMkLst>
            <pc:docMk/>
            <pc:sldMk cId="1491130920" sldId="575"/>
            <ac:spMk id="10" creationId="{00000000-0000-0000-0000-000000000000}"/>
          </ac:spMkLst>
        </pc:spChg>
        <pc:spChg chg="mod">
          <ac:chgData name="Joan Dutchess" userId="963e676f-d220-40b6-b476-a9efb2fa2cdd" providerId="ADAL" clId="{1E3F9B42-4DBC-43F9-AEBF-1CFECDC57B4F}" dt="2026-06-30T17:45:37.192" v="73" actId="20577"/>
          <ac:spMkLst>
            <pc:docMk/>
            <pc:sldMk cId="1491130920" sldId="575"/>
            <ac:spMk id="12" creationId="{00000000-0000-0000-0000-000000000000}"/>
          </ac:spMkLst>
        </pc:spChg>
        <pc:spChg chg="mod">
          <ac:chgData name="Joan Dutchess" userId="963e676f-d220-40b6-b476-a9efb2fa2cdd" providerId="ADAL" clId="{1E3F9B42-4DBC-43F9-AEBF-1CFECDC57B4F}" dt="2026-06-30T17:47:09.092" v="107" actId="20577"/>
          <ac:spMkLst>
            <pc:docMk/>
            <pc:sldMk cId="1491130920" sldId="575"/>
            <ac:spMk id="14" creationId="{00000000-0000-0000-0000-000000000000}"/>
          </ac:spMkLst>
        </pc:spChg>
        <pc:spChg chg="mod">
          <ac:chgData name="Joan Dutchess" userId="963e676f-d220-40b6-b476-a9efb2fa2cdd" providerId="ADAL" clId="{1E3F9B42-4DBC-43F9-AEBF-1CFECDC57B4F}" dt="2026-06-30T17:47:01.793" v="99" actId="20577"/>
          <ac:spMkLst>
            <pc:docMk/>
            <pc:sldMk cId="1491130920" sldId="575"/>
            <ac:spMk id="16" creationId="{00000000-0000-0000-0000-000000000000}"/>
          </ac:spMkLst>
        </pc:spChg>
      </pc:sldChg>
      <pc:sldChg chg="modSp">
        <pc:chgData name="Joan Dutchess" userId="963e676f-d220-40b6-b476-a9efb2fa2cdd" providerId="ADAL" clId="{1E3F9B42-4DBC-43F9-AEBF-1CFECDC57B4F}" dt="2026-06-30T17:48:29.005" v="113" actId="20577"/>
        <pc:sldMkLst>
          <pc:docMk/>
          <pc:sldMk cId="1870276901" sldId="576"/>
        </pc:sldMkLst>
        <pc:spChg chg="mod">
          <ac:chgData name="Joan Dutchess" userId="963e676f-d220-40b6-b476-a9efb2fa2cdd" providerId="ADAL" clId="{1E3F9B42-4DBC-43F9-AEBF-1CFECDC57B4F}" dt="2026-06-30T17:48:29.005" v="113" actId="20577"/>
          <ac:spMkLst>
            <pc:docMk/>
            <pc:sldMk cId="1870276901" sldId="576"/>
            <ac:spMk id="19" creationId="{00000000-0000-0000-0000-000000000000}"/>
          </ac:spMkLst>
        </pc:spChg>
        <pc:spChg chg="mod">
          <ac:chgData name="Joan Dutchess" userId="963e676f-d220-40b6-b476-a9efb2fa2cdd" providerId="ADAL" clId="{1E3F9B42-4DBC-43F9-AEBF-1CFECDC57B4F}" dt="2026-06-30T17:47:26.726" v="109" actId="20577"/>
          <ac:spMkLst>
            <pc:docMk/>
            <pc:sldMk cId="1870276901" sldId="576"/>
            <ac:spMk id="58"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Gill Sans MT"/>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F32C214-A587-884C-82FB-9710B2EC6B56}" type="datetimeFigureOut">
              <a:rPr lang="en-US" smtClean="0">
                <a:latin typeface="Gill Sans MT"/>
              </a:rPr>
              <a:t>6/30/2026</a:t>
            </a:fld>
            <a:endParaRPr lang="en-US" dirty="0">
              <a:latin typeface="Gill Sans MT"/>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Gill Sans MT"/>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E900E1B-4F77-9545-A900-83A343486EFA}" type="slidenum">
              <a:rPr lang="en-US" smtClean="0">
                <a:latin typeface="Gill Sans MT"/>
              </a:rPr>
              <a:t>‹#›</a:t>
            </a:fld>
            <a:endParaRPr lang="en-US" dirty="0">
              <a:latin typeface="Gill Sans MT"/>
            </a:endParaRPr>
          </a:p>
        </p:txBody>
      </p:sp>
    </p:spTree>
    <p:extLst>
      <p:ext uri="{BB962C8B-B14F-4D97-AF65-F5344CB8AC3E}">
        <p14:creationId xmlns:p14="http://schemas.microsoft.com/office/powerpoint/2010/main" val="2998490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Gill Sans M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Gill Sans MT"/>
              </a:defRPr>
            </a:lvl1pPr>
          </a:lstStyle>
          <a:p>
            <a:fld id="{03A1D146-B4E0-1741-B9EE-9789392EFCC4}" type="datetimeFigureOut">
              <a:rPr lang="en-US" smtClean="0"/>
              <a:pPr/>
              <a:t>6/30/2026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Gill Sans M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Gill Sans MT"/>
              </a:defRPr>
            </a:lvl1pPr>
          </a:lstStyle>
          <a:p>
            <a:fld id="{97863621-2E60-B848-8968-B0341E26A312}" type="slidenum">
              <a:rPr lang="en-US" smtClean="0"/>
              <a:pPr/>
              <a:t>‹#›</a:t>
            </a:fld>
            <a:endParaRPr lang="en-US" dirty="0"/>
          </a:p>
        </p:txBody>
      </p:sp>
    </p:spTree>
    <p:extLst>
      <p:ext uri="{BB962C8B-B14F-4D97-AF65-F5344CB8AC3E}">
        <p14:creationId xmlns:p14="http://schemas.microsoft.com/office/powerpoint/2010/main" val="1730024718"/>
      </p:ext>
    </p:extLst>
  </p:cSld>
  <p:clrMap bg1="lt1" tx1="dk1" bg2="lt2" tx2="dk2" accent1="accent1" accent2="accent2" accent3="accent3" accent4="accent4" accent5="accent5" accent6="accent6" hlink="hlink" folHlink="folHlink"/>
  <p:notesStyle>
    <a:lvl1pPr marL="0" algn="l" defTabSz="609585" rtl="0" eaLnBrk="1" latinLnBrk="0" hangingPunct="1">
      <a:defRPr sz="1600" b="0" i="0" kern="1200">
        <a:solidFill>
          <a:schemeClr val="tx1"/>
        </a:solidFill>
        <a:latin typeface="Gill Sans MT"/>
        <a:ea typeface="+mn-ea"/>
        <a:cs typeface="+mn-cs"/>
      </a:defRPr>
    </a:lvl1pPr>
    <a:lvl2pPr marL="609585" algn="l" defTabSz="609585" rtl="0" eaLnBrk="1" latinLnBrk="0" hangingPunct="1">
      <a:defRPr sz="1600" b="0" i="0" kern="1200">
        <a:solidFill>
          <a:schemeClr val="tx1"/>
        </a:solidFill>
        <a:latin typeface="Gill Sans MT"/>
        <a:ea typeface="+mn-ea"/>
        <a:cs typeface="+mn-cs"/>
      </a:defRPr>
    </a:lvl2pPr>
    <a:lvl3pPr marL="1219170" algn="l" defTabSz="609585" rtl="0" eaLnBrk="1" latinLnBrk="0" hangingPunct="1">
      <a:defRPr sz="1600" b="0" i="0" kern="1200">
        <a:solidFill>
          <a:schemeClr val="tx1"/>
        </a:solidFill>
        <a:latin typeface="Gill Sans MT"/>
        <a:ea typeface="+mn-ea"/>
        <a:cs typeface="+mn-cs"/>
      </a:defRPr>
    </a:lvl3pPr>
    <a:lvl4pPr marL="1828754" algn="l" defTabSz="609585" rtl="0" eaLnBrk="1" latinLnBrk="0" hangingPunct="1">
      <a:defRPr sz="1600" b="0" i="0" kern="1200">
        <a:solidFill>
          <a:schemeClr val="tx1"/>
        </a:solidFill>
        <a:latin typeface="Gill Sans MT"/>
        <a:ea typeface="+mn-ea"/>
        <a:cs typeface="+mn-cs"/>
      </a:defRPr>
    </a:lvl4pPr>
    <a:lvl5pPr marL="2438339" algn="l" defTabSz="609585" rtl="0" eaLnBrk="1" latinLnBrk="0" hangingPunct="1">
      <a:defRPr sz="1600" b="0" i="0" kern="1200">
        <a:solidFill>
          <a:schemeClr val="tx1"/>
        </a:solidFill>
        <a:latin typeface="Gill Sans MT"/>
        <a:ea typeface="+mn-ea"/>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30000"/>
              </a:lnSpc>
              <a:spcBef>
                <a:spcPts val="800"/>
              </a:spcBef>
              <a:buFont typeface="Arial"/>
              <a:buChar char="•"/>
            </a:pPr>
            <a:r>
              <a:rPr lang="en-US" sz="1600" dirty="0">
                <a:cs typeface="Arial MT Md"/>
              </a:rPr>
              <a:t>Mr. Cooke believed education was a life-long pursuit despite not being able to pursue a formal education himself. </a:t>
            </a:r>
          </a:p>
          <a:p>
            <a:pPr marL="285750" indent="-285750">
              <a:lnSpc>
                <a:spcPct val="130000"/>
              </a:lnSpc>
              <a:spcBef>
                <a:spcPts val="800"/>
              </a:spcBef>
              <a:buFont typeface="Arial"/>
              <a:buChar char="•"/>
            </a:pPr>
            <a:r>
              <a:rPr lang="en-US" sz="1600" dirty="0">
                <a:cs typeface="Arial MT Md"/>
              </a:rPr>
              <a:t>He was a passionate student his entire life and was knowledgeable in fields as diverse as literature, music, sports, and architecture. </a:t>
            </a:r>
          </a:p>
          <a:p>
            <a:pPr marL="285750" indent="-285750">
              <a:lnSpc>
                <a:spcPct val="130000"/>
              </a:lnSpc>
              <a:spcBef>
                <a:spcPts val="800"/>
              </a:spcBef>
              <a:buFont typeface="Arial"/>
              <a:buChar char="•"/>
            </a:pPr>
            <a:r>
              <a:rPr lang="en-US" sz="1600" dirty="0">
                <a:cs typeface="Arial MT Md"/>
              </a:rPr>
              <a:t>When he died in 1997, Mr. Cooke left the bulk of his fortune to establish the Cooke Foundation and provide remarkable students with the chance to soar. </a:t>
            </a:r>
          </a:p>
          <a:p>
            <a:pPr marL="285750" indent="-285750">
              <a:lnSpc>
                <a:spcPct val="130000"/>
              </a:lnSpc>
              <a:spcBef>
                <a:spcPts val="800"/>
              </a:spcBef>
              <a:buFont typeface="Arial"/>
              <a:buChar char="•"/>
            </a:pPr>
            <a:r>
              <a:rPr lang="en-US" sz="1600" dirty="0">
                <a:cs typeface="Arial MT Md"/>
              </a:rPr>
              <a:t>Every year on October 25, the Cooke Scholar community celebrates Mr. Cooke’s birthday and the opportunities his generosity has made possible.</a:t>
            </a:r>
            <a:endParaRPr lang="en-US" sz="2000" dirty="0">
              <a:cs typeface="Arial MT Md"/>
            </a:endParaRPr>
          </a:p>
          <a:p>
            <a:endParaRPr lang="en-US" dirty="0"/>
          </a:p>
        </p:txBody>
      </p:sp>
      <p:sp>
        <p:nvSpPr>
          <p:cNvPr id="4" name="Slide Number Placeholder 3"/>
          <p:cNvSpPr>
            <a:spLocks noGrp="1"/>
          </p:cNvSpPr>
          <p:nvPr>
            <p:ph type="sldNum" sz="quarter" idx="10"/>
          </p:nvPr>
        </p:nvSpPr>
        <p:spPr/>
        <p:txBody>
          <a:bodyPr/>
          <a:lstStyle/>
          <a:p>
            <a:fld id="{97863621-2E60-B848-8968-B0341E26A312}" type="slidenum">
              <a:rPr lang="en-US" smtClean="0"/>
              <a:pPr/>
              <a:t>3</a:t>
            </a:fld>
            <a:endParaRPr lang="en-US" dirty="0"/>
          </a:p>
        </p:txBody>
      </p:sp>
    </p:spTree>
    <p:extLst>
      <p:ext uri="{BB962C8B-B14F-4D97-AF65-F5344CB8AC3E}">
        <p14:creationId xmlns:p14="http://schemas.microsoft.com/office/powerpoint/2010/main" val="3603728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b="0" i="0" dirty="0">
                <a:solidFill>
                  <a:srgbClr val="FFFFFF"/>
                </a:solidFill>
                <a:effectLst/>
                <a:latin typeface="Muli" panose="020B0604020202020204" charset="0"/>
              </a:rPr>
              <a:t>The award, which is last dollar funding after all institutional aid, can provide as much as $55,000 per year for two to three years to complete a bachelor’s degree at any accredited four-year undergraduate institution in the U.S.</a:t>
            </a:r>
            <a:endParaRPr lang="en-US" dirty="0">
              <a:solidFill>
                <a:srgbClr val="FFFFFF"/>
              </a:solidFill>
            </a:endParaRPr>
          </a:p>
          <a:p>
            <a:endParaRPr lang="en-US" dirty="0"/>
          </a:p>
        </p:txBody>
      </p:sp>
      <p:sp>
        <p:nvSpPr>
          <p:cNvPr id="4" name="Slide Number Placeholder 3"/>
          <p:cNvSpPr>
            <a:spLocks noGrp="1"/>
          </p:cNvSpPr>
          <p:nvPr>
            <p:ph type="sldNum" sz="quarter" idx="5"/>
          </p:nvPr>
        </p:nvSpPr>
        <p:spPr/>
        <p:txBody>
          <a:bodyPr/>
          <a:lstStyle/>
          <a:p>
            <a:fld id="{97863621-2E60-B848-8968-B0341E26A312}" type="slidenum">
              <a:rPr lang="en-US" smtClean="0"/>
              <a:pPr/>
              <a:t>7</a:t>
            </a:fld>
            <a:endParaRPr lang="en-US" dirty="0"/>
          </a:p>
        </p:txBody>
      </p:sp>
    </p:spTree>
    <p:extLst>
      <p:ext uri="{BB962C8B-B14F-4D97-AF65-F5344CB8AC3E}">
        <p14:creationId xmlns:p14="http://schemas.microsoft.com/office/powerpoint/2010/main" val="2428558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600" dirty="0">
                <a:solidFill>
                  <a:schemeClr val="bg2">
                    <a:lumMod val="50000"/>
                  </a:schemeClr>
                </a:solidFill>
              </a:rPr>
              <a:t>A 2023 Cooke Transfer Scholar, </a:t>
            </a:r>
            <a:r>
              <a:rPr lang="en-US" sz="1600" dirty="0" err="1">
                <a:solidFill>
                  <a:schemeClr val="bg2">
                    <a:lumMod val="50000"/>
                  </a:schemeClr>
                </a:solidFill>
              </a:rPr>
              <a:t>Israah</a:t>
            </a:r>
            <a:r>
              <a:rPr lang="en-US" sz="1600" dirty="0">
                <a:solidFill>
                  <a:schemeClr val="bg2">
                    <a:lumMod val="50000"/>
                  </a:schemeClr>
                </a:solidFill>
              </a:rPr>
              <a:t> is a senior psychology and political science major at Johns Hopkins University. Passionate about social justice and education policy, she  is an active member of her community and is committed to enacting change on her campus. </a:t>
            </a:r>
            <a:r>
              <a:rPr lang="en-US" sz="1600" dirty="0" err="1">
                <a:solidFill>
                  <a:schemeClr val="bg2">
                    <a:lumMod val="50000"/>
                  </a:schemeClr>
                </a:solidFill>
              </a:rPr>
              <a:t>Israah</a:t>
            </a:r>
            <a:r>
              <a:rPr lang="en-US" sz="1600" dirty="0">
                <a:solidFill>
                  <a:schemeClr val="bg2">
                    <a:lumMod val="50000"/>
                  </a:schemeClr>
                </a:solidFill>
              </a:rPr>
              <a:t> was recently the keynote speaker at the 2024 Martin Luther King, Jr.  holiday celebration  hosted at her alma mater, Howard Community College. During her time at HCC, she was president of student government where she started their first ever homecoming celebration, and made sure students had safe spaces on campus to talk about issues in diversity, equity, and inclusion. She  has also recently joined Sova’s Beyond Transfer Policy Advisory Board. </a:t>
            </a:r>
          </a:p>
          <a:p>
            <a:endParaRPr lang="en-US" dirty="0"/>
          </a:p>
        </p:txBody>
      </p:sp>
      <p:sp>
        <p:nvSpPr>
          <p:cNvPr id="4" name="Slide Number Placeholder 3"/>
          <p:cNvSpPr>
            <a:spLocks noGrp="1"/>
          </p:cNvSpPr>
          <p:nvPr>
            <p:ph type="sldNum" sz="quarter" idx="5"/>
          </p:nvPr>
        </p:nvSpPr>
        <p:spPr/>
        <p:txBody>
          <a:bodyPr/>
          <a:lstStyle/>
          <a:p>
            <a:fld id="{97863621-2E60-B848-8968-B0341E26A312}" type="slidenum">
              <a:rPr lang="en-US" smtClean="0"/>
              <a:pPr/>
              <a:t>11</a:t>
            </a:fld>
            <a:endParaRPr lang="en-US" dirty="0"/>
          </a:p>
        </p:txBody>
      </p:sp>
    </p:spTree>
    <p:extLst>
      <p:ext uri="{BB962C8B-B14F-4D97-AF65-F5344CB8AC3E}">
        <p14:creationId xmlns:p14="http://schemas.microsoft.com/office/powerpoint/2010/main" val="3280995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600" dirty="0">
                <a:solidFill>
                  <a:schemeClr val="bg2">
                    <a:lumMod val="50000"/>
                  </a:schemeClr>
                </a:solidFill>
              </a:rPr>
              <a:t>2015 Cooke Undergraduate Transfer Scholar Ryan, a Yale and Oxford graduate, currently serves as an attorney at Cooley LLP in Los Angeles. Ryan was also recently elected as a Governing Board Member for his community college alma mater, Pasadena City College, and works as an advocate on behalf of other community college and transfer students. As one of the first transfer students to ever attend Yale, he has since paved the way for other community college students to transfer to the country’s most selective colleges. </a:t>
            </a:r>
          </a:p>
          <a:p>
            <a:endParaRPr lang="en-US" dirty="0"/>
          </a:p>
        </p:txBody>
      </p:sp>
      <p:sp>
        <p:nvSpPr>
          <p:cNvPr id="4" name="Slide Number Placeholder 3"/>
          <p:cNvSpPr>
            <a:spLocks noGrp="1"/>
          </p:cNvSpPr>
          <p:nvPr>
            <p:ph type="sldNum" sz="quarter" idx="5"/>
          </p:nvPr>
        </p:nvSpPr>
        <p:spPr/>
        <p:txBody>
          <a:bodyPr/>
          <a:lstStyle/>
          <a:p>
            <a:fld id="{97863621-2E60-B848-8968-B0341E26A312}" type="slidenum">
              <a:rPr lang="en-US" smtClean="0"/>
              <a:pPr/>
              <a:t>12</a:t>
            </a:fld>
            <a:endParaRPr lang="en-US" dirty="0"/>
          </a:p>
        </p:txBody>
      </p:sp>
    </p:spTree>
    <p:extLst>
      <p:ext uri="{BB962C8B-B14F-4D97-AF65-F5344CB8AC3E}">
        <p14:creationId xmlns:p14="http://schemas.microsoft.com/office/powerpoint/2010/main" val="3759244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863621-2E60-B848-8968-B0341E26A312}" type="slidenum">
              <a:rPr lang="en-US" smtClean="0"/>
              <a:pPr/>
              <a:t>13</a:t>
            </a:fld>
            <a:endParaRPr lang="en-US" dirty="0"/>
          </a:p>
        </p:txBody>
      </p:sp>
    </p:spTree>
    <p:extLst>
      <p:ext uri="{BB962C8B-B14F-4D97-AF65-F5344CB8AC3E}">
        <p14:creationId xmlns:p14="http://schemas.microsoft.com/office/powerpoint/2010/main" val="958876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ite Bkgnd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752600"/>
            <a:ext cx="97536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6320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Bkgnd 1 Column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905000"/>
            <a:ext cx="97536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4"/>
          <p:cNvSpPr>
            <a:spLocks noGrp="1"/>
          </p:cNvSpPr>
          <p:nvPr>
            <p:ph type="body" sz="quarter" idx="11" hasCustomPrompt="1"/>
          </p:nvPr>
        </p:nvSpPr>
        <p:spPr>
          <a:xfrm>
            <a:off x="1528762" y="1219200"/>
            <a:ext cx="9748838" cy="406400"/>
          </a:xfrm>
          <a:prstGeom prst="rect">
            <a:avLst/>
          </a:prstGeom>
        </p:spPr>
        <p:txBody>
          <a:bodyPr>
            <a:normAutofit/>
          </a:bodyPr>
          <a:lstStyle>
            <a:lvl1pPr marL="0" indent="0" algn="l">
              <a:lnSpc>
                <a:spcPct val="86000"/>
              </a:lnSpc>
              <a:spcBef>
                <a:spcPts val="0"/>
              </a:spcBef>
              <a:buNone/>
              <a:defRPr sz="2000" b="0" i="0" baseline="0">
                <a:solidFill>
                  <a:srgbClr val="1E89CF"/>
                </a:solidFill>
                <a:latin typeface="Helvetica"/>
                <a:ea typeface="Gill Sans MT"/>
                <a:cs typeface="Helvetica"/>
              </a:defRPr>
            </a:lvl1pPr>
          </a:lstStyle>
          <a:p>
            <a:pPr lvl="0"/>
            <a:r>
              <a:rPr lang="en-US" dirty="0"/>
              <a:t>Click here to edit subtitle</a:t>
            </a:r>
          </a:p>
        </p:txBody>
      </p:sp>
    </p:spTree>
    <p:extLst>
      <p:ext uri="{BB962C8B-B14F-4D97-AF65-F5344CB8AC3E}">
        <p14:creationId xmlns:p14="http://schemas.microsoft.com/office/powerpoint/2010/main" val="2281288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ite Bkgnd 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752600"/>
            <a:ext cx="4722812"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5"/>
          <p:cNvSpPr>
            <a:spLocks noGrp="1"/>
          </p:cNvSpPr>
          <p:nvPr>
            <p:ph sz="quarter" idx="11"/>
          </p:nvPr>
        </p:nvSpPr>
        <p:spPr>
          <a:xfrm>
            <a:off x="6555866" y="1752600"/>
            <a:ext cx="4722812"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038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hite Bkgnd 2 Column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905000"/>
            <a:ext cx="4722812"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4"/>
          <p:cNvSpPr>
            <a:spLocks noGrp="1"/>
          </p:cNvSpPr>
          <p:nvPr>
            <p:ph type="body" sz="quarter" idx="11" hasCustomPrompt="1"/>
          </p:nvPr>
        </p:nvSpPr>
        <p:spPr>
          <a:xfrm>
            <a:off x="1528762" y="1219200"/>
            <a:ext cx="9748838" cy="406400"/>
          </a:xfrm>
          <a:prstGeom prst="rect">
            <a:avLst/>
          </a:prstGeom>
        </p:spPr>
        <p:txBody>
          <a:bodyPr>
            <a:normAutofit/>
          </a:bodyPr>
          <a:lstStyle>
            <a:lvl1pPr marL="0" indent="0" algn="l">
              <a:lnSpc>
                <a:spcPct val="86000"/>
              </a:lnSpc>
              <a:spcBef>
                <a:spcPts val="0"/>
              </a:spcBef>
              <a:buNone/>
              <a:defRPr sz="2000" b="0" i="0" baseline="0">
                <a:solidFill>
                  <a:srgbClr val="1E89CF"/>
                </a:solidFill>
                <a:latin typeface="Helvetica"/>
                <a:ea typeface="Gill Sans MT"/>
                <a:cs typeface="Helvetica"/>
              </a:defRPr>
            </a:lvl1pPr>
          </a:lstStyle>
          <a:p>
            <a:pPr lvl="0"/>
            <a:r>
              <a:rPr lang="en-US" dirty="0"/>
              <a:t>Click here to edit subtitle</a:t>
            </a:r>
          </a:p>
        </p:txBody>
      </p:sp>
      <p:sp>
        <p:nvSpPr>
          <p:cNvPr id="5" name="Content Placeholder 5"/>
          <p:cNvSpPr>
            <a:spLocks noGrp="1"/>
          </p:cNvSpPr>
          <p:nvPr>
            <p:ph sz="quarter" idx="12"/>
          </p:nvPr>
        </p:nvSpPr>
        <p:spPr>
          <a:xfrm>
            <a:off x="6554788" y="1905000"/>
            <a:ext cx="4722812"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5626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752600"/>
            <a:ext cx="97536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9473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n Bkgnd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752600"/>
            <a:ext cx="975360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0171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n Bkgnd 1 Column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905000"/>
            <a:ext cx="9753600" cy="4191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4"/>
          <p:cNvSpPr>
            <a:spLocks noGrp="1"/>
          </p:cNvSpPr>
          <p:nvPr>
            <p:ph type="body" sz="quarter" idx="11" hasCustomPrompt="1"/>
          </p:nvPr>
        </p:nvSpPr>
        <p:spPr>
          <a:xfrm>
            <a:off x="1528762" y="1219200"/>
            <a:ext cx="9748838" cy="406400"/>
          </a:xfrm>
          <a:prstGeom prst="rect">
            <a:avLst/>
          </a:prstGeom>
        </p:spPr>
        <p:txBody>
          <a:bodyPr>
            <a:normAutofit/>
          </a:bodyPr>
          <a:lstStyle>
            <a:lvl1pPr marL="0" indent="0" algn="l">
              <a:lnSpc>
                <a:spcPct val="86000"/>
              </a:lnSpc>
              <a:spcBef>
                <a:spcPts val="0"/>
              </a:spcBef>
              <a:buNone/>
              <a:defRPr sz="2000" b="0" i="0" baseline="0">
                <a:solidFill>
                  <a:srgbClr val="1E89CF"/>
                </a:solidFill>
                <a:latin typeface="Helvetica"/>
                <a:ea typeface="Gill Sans MT"/>
                <a:cs typeface="Helvetica"/>
              </a:defRPr>
            </a:lvl1pPr>
          </a:lstStyle>
          <a:p>
            <a:pPr lvl="0"/>
            <a:r>
              <a:rPr lang="en-US" dirty="0"/>
              <a:t>Click here to edit subtitle</a:t>
            </a:r>
          </a:p>
        </p:txBody>
      </p:sp>
    </p:spTree>
    <p:extLst>
      <p:ext uri="{BB962C8B-B14F-4D97-AF65-F5344CB8AC3E}">
        <p14:creationId xmlns:p14="http://schemas.microsoft.com/office/powerpoint/2010/main" val="129707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n Bkgnd 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752600"/>
            <a:ext cx="4722812"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1"/>
          </p:nvPr>
        </p:nvSpPr>
        <p:spPr>
          <a:xfrm>
            <a:off x="6555866" y="1752600"/>
            <a:ext cx="4722812"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698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n Bkgnd 2 Column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905000"/>
            <a:ext cx="4722812" cy="4191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4"/>
          <p:cNvSpPr>
            <a:spLocks noGrp="1"/>
          </p:cNvSpPr>
          <p:nvPr>
            <p:ph type="body" sz="quarter" idx="11" hasCustomPrompt="1"/>
          </p:nvPr>
        </p:nvSpPr>
        <p:spPr>
          <a:xfrm>
            <a:off x="1528762" y="1219200"/>
            <a:ext cx="9748838" cy="406400"/>
          </a:xfrm>
          <a:prstGeom prst="rect">
            <a:avLst/>
          </a:prstGeom>
        </p:spPr>
        <p:txBody>
          <a:bodyPr>
            <a:normAutofit/>
          </a:bodyPr>
          <a:lstStyle>
            <a:lvl1pPr marL="0" indent="0" algn="l">
              <a:lnSpc>
                <a:spcPct val="86000"/>
              </a:lnSpc>
              <a:spcBef>
                <a:spcPts val="0"/>
              </a:spcBef>
              <a:buNone/>
              <a:defRPr sz="2000" b="0" i="0" baseline="0">
                <a:solidFill>
                  <a:srgbClr val="1E89CF"/>
                </a:solidFill>
                <a:latin typeface="Helvetica"/>
                <a:ea typeface="Gill Sans MT"/>
                <a:cs typeface="Helvetica"/>
              </a:defRPr>
            </a:lvl1pPr>
          </a:lstStyle>
          <a:p>
            <a:pPr lvl="0"/>
            <a:r>
              <a:rPr lang="en-US" dirty="0"/>
              <a:t>Click here to edit subtitle</a:t>
            </a:r>
          </a:p>
        </p:txBody>
      </p:sp>
      <p:sp>
        <p:nvSpPr>
          <p:cNvPr id="5" name="Content Placeholder 5"/>
          <p:cNvSpPr>
            <a:spLocks noGrp="1"/>
          </p:cNvSpPr>
          <p:nvPr>
            <p:ph sz="quarter" idx="12"/>
          </p:nvPr>
        </p:nvSpPr>
        <p:spPr>
          <a:xfrm>
            <a:off x="6554788" y="1905000"/>
            <a:ext cx="4722812" cy="4191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62320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t Blue Bkgnd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752600"/>
            <a:ext cx="975360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437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t Blue Bkgnd 1 Column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905000"/>
            <a:ext cx="9753600" cy="4191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4"/>
          <p:cNvSpPr>
            <a:spLocks noGrp="1"/>
          </p:cNvSpPr>
          <p:nvPr>
            <p:ph type="body" sz="quarter" idx="11" hasCustomPrompt="1"/>
          </p:nvPr>
        </p:nvSpPr>
        <p:spPr>
          <a:xfrm>
            <a:off x="1528762" y="1219200"/>
            <a:ext cx="9748838" cy="406400"/>
          </a:xfrm>
          <a:prstGeom prst="rect">
            <a:avLst/>
          </a:prstGeom>
        </p:spPr>
        <p:txBody>
          <a:bodyPr>
            <a:normAutofit/>
          </a:bodyPr>
          <a:lstStyle>
            <a:lvl1pPr marL="0" indent="0" algn="l">
              <a:lnSpc>
                <a:spcPct val="86000"/>
              </a:lnSpc>
              <a:spcBef>
                <a:spcPts val="0"/>
              </a:spcBef>
              <a:buNone/>
              <a:defRPr sz="2000" b="0" i="0" baseline="0">
                <a:solidFill>
                  <a:srgbClr val="1E89CF"/>
                </a:solidFill>
                <a:latin typeface="Helvetica"/>
                <a:ea typeface="Gill Sans MT"/>
                <a:cs typeface="Helvetica"/>
              </a:defRPr>
            </a:lvl1pPr>
          </a:lstStyle>
          <a:p>
            <a:pPr lvl="0"/>
            <a:r>
              <a:rPr lang="en-US" dirty="0"/>
              <a:t>Click here to edit subtitle</a:t>
            </a:r>
          </a:p>
        </p:txBody>
      </p:sp>
    </p:spTree>
    <p:extLst>
      <p:ext uri="{BB962C8B-B14F-4D97-AF65-F5344CB8AC3E}">
        <p14:creationId xmlns:p14="http://schemas.microsoft.com/office/powerpoint/2010/main" val="168062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t Blue Bkgnd 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752600"/>
            <a:ext cx="4722812"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1"/>
          </p:nvPr>
        </p:nvSpPr>
        <p:spPr>
          <a:xfrm>
            <a:off x="6555866" y="1752600"/>
            <a:ext cx="4722812"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7275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t Blue Bkgnd 2 Column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905000"/>
            <a:ext cx="4722812" cy="4191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4"/>
          <p:cNvSpPr>
            <a:spLocks noGrp="1"/>
          </p:cNvSpPr>
          <p:nvPr>
            <p:ph type="body" sz="quarter" idx="11" hasCustomPrompt="1"/>
          </p:nvPr>
        </p:nvSpPr>
        <p:spPr>
          <a:xfrm>
            <a:off x="1528762" y="1219200"/>
            <a:ext cx="9748838" cy="406400"/>
          </a:xfrm>
          <a:prstGeom prst="rect">
            <a:avLst/>
          </a:prstGeom>
        </p:spPr>
        <p:txBody>
          <a:bodyPr>
            <a:normAutofit/>
          </a:bodyPr>
          <a:lstStyle>
            <a:lvl1pPr marL="0" indent="0" algn="l">
              <a:lnSpc>
                <a:spcPct val="86000"/>
              </a:lnSpc>
              <a:spcBef>
                <a:spcPts val="0"/>
              </a:spcBef>
              <a:buNone/>
              <a:defRPr sz="2000" b="0" i="0" baseline="0">
                <a:solidFill>
                  <a:srgbClr val="1E89CF"/>
                </a:solidFill>
                <a:latin typeface="Helvetica"/>
                <a:ea typeface="Gill Sans MT"/>
                <a:cs typeface="Helvetica"/>
              </a:defRPr>
            </a:lvl1pPr>
          </a:lstStyle>
          <a:p>
            <a:pPr lvl="0"/>
            <a:r>
              <a:rPr lang="en-US" dirty="0"/>
              <a:t>Click here to edit subtitle</a:t>
            </a:r>
          </a:p>
        </p:txBody>
      </p:sp>
      <p:sp>
        <p:nvSpPr>
          <p:cNvPr id="5" name="Content Placeholder 5"/>
          <p:cNvSpPr>
            <a:spLocks noGrp="1"/>
          </p:cNvSpPr>
          <p:nvPr>
            <p:ph sz="quarter" idx="12"/>
          </p:nvPr>
        </p:nvSpPr>
        <p:spPr>
          <a:xfrm>
            <a:off x="6554788" y="1905000"/>
            <a:ext cx="4722812" cy="4191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6061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 Bkgnd Content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latin typeface="Helvetica"/>
                <a:cs typeface="Helvetica"/>
              </a:defRPr>
            </a:lvl1pPr>
          </a:lstStyle>
          <a:p>
            <a:r>
              <a:rPr lang="en-US" dirty="0"/>
              <a:t>CLICK TO EDIT MASTER TITLE STYLE</a:t>
            </a:r>
          </a:p>
        </p:txBody>
      </p:sp>
      <p:sp>
        <p:nvSpPr>
          <p:cNvPr id="6" name="Content Placeholder 5"/>
          <p:cNvSpPr>
            <a:spLocks noGrp="1"/>
          </p:cNvSpPr>
          <p:nvPr>
            <p:ph sz="quarter" idx="10"/>
          </p:nvPr>
        </p:nvSpPr>
        <p:spPr>
          <a:xfrm>
            <a:off x="1525588" y="1752600"/>
            <a:ext cx="9753600" cy="4343400"/>
          </a:xfr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5277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ue Bkgnd Content 1 Column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905000"/>
            <a:ext cx="9753600" cy="4191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4"/>
          <p:cNvSpPr>
            <a:spLocks noGrp="1"/>
          </p:cNvSpPr>
          <p:nvPr>
            <p:ph type="body" sz="quarter" idx="11" hasCustomPrompt="1"/>
          </p:nvPr>
        </p:nvSpPr>
        <p:spPr>
          <a:xfrm>
            <a:off x="1528762" y="1219200"/>
            <a:ext cx="9748838" cy="406400"/>
          </a:xfrm>
          <a:prstGeom prst="rect">
            <a:avLst/>
          </a:prstGeom>
        </p:spPr>
        <p:txBody>
          <a:bodyPr>
            <a:normAutofit/>
          </a:bodyPr>
          <a:lstStyle>
            <a:lvl1pPr marL="0" indent="0" algn="l">
              <a:lnSpc>
                <a:spcPct val="86000"/>
              </a:lnSpc>
              <a:spcBef>
                <a:spcPts val="0"/>
              </a:spcBef>
              <a:buNone/>
              <a:defRPr sz="2000" b="0" i="0" baseline="0">
                <a:solidFill>
                  <a:schemeClr val="tx1"/>
                </a:solidFill>
                <a:latin typeface="Helvetica"/>
                <a:ea typeface="Gill Sans MT"/>
                <a:cs typeface="Helvetica"/>
              </a:defRPr>
            </a:lvl1pPr>
          </a:lstStyle>
          <a:p>
            <a:pPr lvl="0"/>
            <a:r>
              <a:rPr lang="en-US" dirty="0"/>
              <a:t>Click here to edit subtitle</a:t>
            </a:r>
          </a:p>
        </p:txBody>
      </p:sp>
    </p:spTree>
    <p:extLst>
      <p:ext uri="{BB962C8B-B14F-4D97-AF65-F5344CB8AC3E}">
        <p14:creationId xmlns:p14="http://schemas.microsoft.com/office/powerpoint/2010/main" val="274155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ue Bkgnd Content 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752600"/>
            <a:ext cx="4722812"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1"/>
          </p:nvPr>
        </p:nvSpPr>
        <p:spPr>
          <a:xfrm>
            <a:off x="6555866" y="1752600"/>
            <a:ext cx="4722812"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0337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ue Bkgnd Content 2 Column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Content Placeholder 5"/>
          <p:cNvSpPr>
            <a:spLocks noGrp="1"/>
          </p:cNvSpPr>
          <p:nvPr>
            <p:ph sz="quarter" idx="10"/>
          </p:nvPr>
        </p:nvSpPr>
        <p:spPr>
          <a:xfrm>
            <a:off x="1525588" y="1905000"/>
            <a:ext cx="4722812" cy="4191000"/>
          </a:xfrm>
        </p:spPr>
        <p:txBody>
          <a:bodyPr/>
          <a:lstStyle>
            <a:lvl1pPr>
              <a:defRPr>
                <a:solidFill>
                  <a:srgbClr val="FFFFFF"/>
                </a:solidFill>
              </a:defRPr>
            </a:lvl1pPr>
            <a:lvl2pPr>
              <a:defRPr>
                <a:solidFill>
                  <a:srgbClr val="FFFFFF"/>
                </a:solidFill>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4"/>
          <p:cNvSpPr>
            <a:spLocks noGrp="1"/>
          </p:cNvSpPr>
          <p:nvPr>
            <p:ph type="body" sz="quarter" idx="11" hasCustomPrompt="1"/>
          </p:nvPr>
        </p:nvSpPr>
        <p:spPr>
          <a:xfrm>
            <a:off x="1528762" y="1219200"/>
            <a:ext cx="9748838" cy="406400"/>
          </a:xfrm>
          <a:prstGeom prst="rect">
            <a:avLst/>
          </a:prstGeom>
        </p:spPr>
        <p:txBody>
          <a:bodyPr>
            <a:normAutofit/>
          </a:bodyPr>
          <a:lstStyle>
            <a:lvl1pPr marL="0" indent="0" algn="l">
              <a:lnSpc>
                <a:spcPct val="86000"/>
              </a:lnSpc>
              <a:spcBef>
                <a:spcPts val="0"/>
              </a:spcBef>
              <a:buNone/>
              <a:defRPr sz="2000" b="0" i="0" baseline="0">
                <a:solidFill>
                  <a:srgbClr val="FFFFFF"/>
                </a:solidFill>
                <a:latin typeface="Helvetica"/>
                <a:ea typeface="Gill Sans MT"/>
                <a:cs typeface="Helvetica"/>
              </a:defRPr>
            </a:lvl1pPr>
          </a:lstStyle>
          <a:p>
            <a:pPr lvl="0"/>
            <a:r>
              <a:rPr lang="en-US" dirty="0"/>
              <a:t>Click here to edit subtitle</a:t>
            </a:r>
          </a:p>
        </p:txBody>
      </p:sp>
      <p:sp>
        <p:nvSpPr>
          <p:cNvPr id="5" name="Content Placeholder 5"/>
          <p:cNvSpPr>
            <a:spLocks noGrp="1"/>
          </p:cNvSpPr>
          <p:nvPr>
            <p:ph sz="quarter" idx="12"/>
          </p:nvPr>
        </p:nvSpPr>
        <p:spPr>
          <a:xfrm>
            <a:off x="6554788" y="1905000"/>
            <a:ext cx="4722812" cy="4191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4330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k Blue Bknd W Footer">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D766B15A-9CBF-0142-9109-D811088DE67A}"/>
              </a:ext>
            </a:extLst>
          </p:cNvPr>
          <p:cNvSpPr txBox="1">
            <a:spLocks/>
          </p:cNvSpPr>
          <p:nvPr userDrawn="1"/>
        </p:nvSpPr>
        <p:spPr>
          <a:xfrm>
            <a:off x="1524000" y="6297359"/>
            <a:ext cx="4876800" cy="284693"/>
          </a:xfrm>
          <a:prstGeom prst="rect">
            <a:avLst/>
          </a:prstGeom>
        </p:spPr>
        <p:txBody>
          <a:bodyPr vert="horz" wrap="square" lIns="0" tIns="60960" rIns="121920" bIns="6096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r>
              <a:rPr lang="en-US" sz="1050" spc="20" dirty="0">
                <a:solidFill>
                  <a:schemeClr val="bg2">
                    <a:lumMod val="60000"/>
                    <a:lumOff val="40000"/>
                  </a:schemeClr>
                </a:solidFill>
                <a:latin typeface="+mn-lt"/>
                <a:ea typeface="Gill Sans MT"/>
              </a:rPr>
              <a:t>JACK KENT COOKE FOUNDATION </a:t>
            </a:r>
          </a:p>
        </p:txBody>
      </p:sp>
    </p:spTree>
    <p:extLst>
      <p:ext uri="{BB962C8B-B14F-4D97-AF65-F5344CB8AC3E}">
        <p14:creationId xmlns:p14="http://schemas.microsoft.com/office/powerpoint/2010/main" val="84996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k Blue Bkkgnd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814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 Bkgnd W Footer">
    <p:bg>
      <p:bgPr>
        <a:solidFill>
          <a:schemeClr val="bg2">
            <a:lumMod val="75000"/>
          </a:schemeClr>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D766B15A-9CBF-0142-9109-D811088DE67A}"/>
              </a:ext>
            </a:extLst>
          </p:cNvPr>
          <p:cNvSpPr txBox="1">
            <a:spLocks/>
          </p:cNvSpPr>
          <p:nvPr userDrawn="1"/>
        </p:nvSpPr>
        <p:spPr>
          <a:xfrm>
            <a:off x="1524000" y="6297359"/>
            <a:ext cx="4876800" cy="284693"/>
          </a:xfrm>
          <a:prstGeom prst="rect">
            <a:avLst/>
          </a:prstGeom>
        </p:spPr>
        <p:txBody>
          <a:bodyPr vert="horz" wrap="square" lIns="0" tIns="60960" rIns="121920" bIns="6096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r>
              <a:rPr lang="en-US" sz="1050" spc="20" dirty="0">
                <a:solidFill>
                  <a:schemeClr val="tx1">
                    <a:lumMod val="75000"/>
                  </a:schemeClr>
                </a:solidFill>
                <a:latin typeface="+mn-lt"/>
                <a:ea typeface="Gill Sans MT"/>
              </a:rPr>
              <a:t>JACK KENT COOKE FOUNDATION </a:t>
            </a:r>
          </a:p>
        </p:txBody>
      </p:sp>
      <p:sp>
        <p:nvSpPr>
          <p:cNvPr id="10" name="Slide Number Placeholder 5">
            <a:extLst>
              <a:ext uri="{FF2B5EF4-FFF2-40B4-BE49-F238E27FC236}">
                <a16:creationId xmlns:a16="http://schemas.microsoft.com/office/drawing/2014/main" id="{EF1C5CFE-FB00-7F4C-AC49-9F2A40B05513}"/>
              </a:ext>
            </a:extLst>
          </p:cNvPr>
          <p:cNvSpPr txBox="1">
            <a:spLocks/>
          </p:cNvSpPr>
          <p:nvPr userDrawn="1"/>
        </p:nvSpPr>
        <p:spPr>
          <a:xfrm>
            <a:off x="10891081" y="6378171"/>
            <a:ext cx="93084" cy="219181"/>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700" smtClean="0">
                <a:solidFill>
                  <a:srgbClr val="17A1FF"/>
                </a:solidFill>
                <a:latin typeface="Helvetica"/>
                <a:cs typeface="Helvetica"/>
              </a:rPr>
              <a:pPr algn="ctr"/>
              <a:t>‹#›</a:t>
            </a:fld>
            <a:endParaRPr lang="en-US" sz="700" dirty="0">
              <a:solidFill>
                <a:srgbClr val="17A1FF"/>
              </a:solidFill>
              <a:latin typeface="Helvetica"/>
              <a:cs typeface="Helvetica"/>
            </a:endParaRPr>
          </a:p>
        </p:txBody>
      </p:sp>
      <p:sp>
        <p:nvSpPr>
          <p:cNvPr id="11" name="Rectangle 9">
            <a:extLst>
              <a:ext uri="{FF2B5EF4-FFF2-40B4-BE49-F238E27FC236}">
                <a16:creationId xmlns:a16="http://schemas.microsoft.com/office/drawing/2014/main" id="{2E4999D6-65B6-CC4F-B420-00671A4236CE}"/>
              </a:ext>
            </a:extLst>
          </p:cNvPr>
          <p:cNvSpPr/>
          <p:nvPr userDrawn="1"/>
        </p:nvSpPr>
        <p:spPr>
          <a:xfrm rot="13500000">
            <a:off x="11143195"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1">
                <a:lumMod val="60000"/>
                <a:lumOff val="4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solidFill>
                  <a:srgbClr val="17A1FF"/>
                </a:solidFill>
              </a:ln>
              <a:solidFill>
                <a:srgbClr val="FFFFFF"/>
              </a:solidFill>
              <a:effectLst/>
              <a:uLnTx/>
              <a:uFillTx/>
              <a:latin typeface="Gill Sans MT"/>
              <a:ea typeface="+mn-ea"/>
              <a:cs typeface="+mn-cs"/>
            </a:endParaRPr>
          </a:p>
        </p:txBody>
      </p:sp>
      <p:sp>
        <p:nvSpPr>
          <p:cNvPr id="12" name="Action Button: Forward or Next 11">
            <a:hlinkClick r:id="" action="ppaction://hlinkshowjump?jump=nextslide" highlightClick="1"/>
            <a:extLst>
              <a:ext uri="{FF2B5EF4-FFF2-40B4-BE49-F238E27FC236}">
                <a16:creationId xmlns:a16="http://schemas.microsoft.com/office/drawing/2014/main" id="{6D49F7DC-4491-3B4A-B908-048F42883AC3}"/>
              </a:ext>
            </a:extLst>
          </p:cNvPr>
          <p:cNvSpPr/>
          <p:nvPr userDrawn="1"/>
        </p:nvSpPr>
        <p:spPr>
          <a:xfrm>
            <a:off x="11065521" y="6385673"/>
            <a:ext cx="212079" cy="212079"/>
          </a:xfrm>
          <a:prstGeom prst="actionButtonForwardNext">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3" name="Action Button: Back or Previous 12">
            <a:hlinkClick r:id="" action="ppaction://hlinkshowjump?jump=previousslide" highlightClick="1"/>
            <a:extLst>
              <a:ext uri="{FF2B5EF4-FFF2-40B4-BE49-F238E27FC236}">
                <a16:creationId xmlns:a16="http://schemas.microsoft.com/office/drawing/2014/main" id="{BAF07724-70F5-E24A-AC90-1E97F538C57C}"/>
              </a:ext>
            </a:extLst>
          </p:cNvPr>
          <p:cNvSpPr/>
          <p:nvPr userDrawn="1"/>
        </p:nvSpPr>
        <p:spPr>
          <a:xfrm>
            <a:off x="10593297" y="6378571"/>
            <a:ext cx="216428" cy="219181"/>
          </a:xfrm>
          <a:prstGeom prst="actionButtonBackPrevious">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4" name="Slide Number Placeholder 5">
            <a:extLst>
              <a:ext uri="{FF2B5EF4-FFF2-40B4-BE49-F238E27FC236}">
                <a16:creationId xmlns:a16="http://schemas.microsoft.com/office/drawing/2014/main" id="{5C143AA8-0971-D74B-98B9-DE58CBD26AD8}"/>
              </a:ext>
            </a:extLst>
          </p:cNvPr>
          <p:cNvSpPr txBox="1">
            <a:spLocks/>
          </p:cNvSpPr>
          <p:nvPr userDrawn="1"/>
        </p:nvSpPr>
        <p:spPr>
          <a:xfrm>
            <a:off x="10894823" y="6376010"/>
            <a:ext cx="68622" cy="161579"/>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800" dirty="0">
              <a:solidFill>
                <a:srgbClr val="17A1FF"/>
              </a:solidFill>
              <a:latin typeface="Gill Sans MT"/>
            </a:endParaRPr>
          </a:p>
        </p:txBody>
      </p:sp>
      <p:sp>
        <p:nvSpPr>
          <p:cNvPr id="15" name="Rectangle 9">
            <a:extLst>
              <a:ext uri="{FF2B5EF4-FFF2-40B4-BE49-F238E27FC236}">
                <a16:creationId xmlns:a16="http://schemas.microsoft.com/office/drawing/2014/main" id="{519E8086-5330-614A-A69F-C8A478DC8AB3}"/>
              </a:ext>
            </a:extLst>
          </p:cNvPr>
          <p:cNvSpPr/>
          <p:nvPr userDrawn="1"/>
        </p:nvSpPr>
        <p:spPr>
          <a:xfrm rot="2700000">
            <a:off x="10679973"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1">
                <a:lumMod val="60000"/>
                <a:lumOff val="4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solidFill>
                  <a:schemeClr val="bg1">
                    <a:lumMod val="60000"/>
                    <a:lumOff val="40000"/>
                  </a:schemeClr>
                </a:solidFill>
              </a:ln>
              <a:solidFill>
                <a:srgbClr val="FFFFFF"/>
              </a:solidFill>
              <a:effectLst/>
              <a:uLnTx/>
              <a:uFillTx/>
              <a:latin typeface="Gill Sans MT"/>
              <a:ea typeface="+mn-ea"/>
              <a:cs typeface="+mn-cs"/>
            </a:endParaRPr>
          </a:p>
        </p:txBody>
      </p:sp>
    </p:spTree>
    <p:extLst>
      <p:ext uri="{BB962C8B-B14F-4D97-AF65-F5344CB8AC3E}">
        <p14:creationId xmlns:p14="http://schemas.microsoft.com/office/powerpoint/2010/main" val="4098964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ue Bkgnd No Footer">
    <p:bg>
      <p:bgPr>
        <a:solidFill>
          <a:schemeClr val="bg2">
            <a:lumMod val="75000"/>
          </a:schemeClr>
        </a:solid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F1C5CFE-FB00-7F4C-AC49-9F2A40B05513}"/>
              </a:ext>
            </a:extLst>
          </p:cNvPr>
          <p:cNvSpPr txBox="1">
            <a:spLocks/>
          </p:cNvSpPr>
          <p:nvPr userDrawn="1"/>
        </p:nvSpPr>
        <p:spPr>
          <a:xfrm>
            <a:off x="10891081" y="6378171"/>
            <a:ext cx="93084" cy="219181"/>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700" smtClean="0">
                <a:solidFill>
                  <a:srgbClr val="17A1FF"/>
                </a:solidFill>
                <a:latin typeface="Helvetica"/>
                <a:cs typeface="Helvetica"/>
              </a:rPr>
              <a:pPr algn="ctr"/>
              <a:t>‹#›</a:t>
            </a:fld>
            <a:endParaRPr lang="en-US" sz="700" dirty="0">
              <a:solidFill>
                <a:srgbClr val="17A1FF"/>
              </a:solidFill>
              <a:latin typeface="Helvetica"/>
              <a:cs typeface="Helvetica"/>
            </a:endParaRPr>
          </a:p>
        </p:txBody>
      </p:sp>
      <p:sp>
        <p:nvSpPr>
          <p:cNvPr id="11" name="Rectangle 9">
            <a:extLst>
              <a:ext uri="{FF2B5EF4-FFF2-40B4-BE49-F238E27FC236}">
                <a16:creationId xmlns:a16="http://schemas.microsoft.com/office/drawing/2014/main" id="{2E4999D6-65B6-CC4F-B420-00671A4236CE}"/>
              </a:ext>
            </a:extLst>
          </p:cNvPr>
          <p:cNvSpPr/>
          <p:nvPr userDrawn="1"/>
        </p:nvSpPr>
        <p:spPr>
          <a:xfrm rot="13500000">
            <a:off x="11143195"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1">
                <a:lumMod val="60000"/>
                <a:lumOff val="4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solidFill>
                  <a:srgbClr val="17A1FF"/>
                </a:solidFill>
              </a:ln>
              <a:solidFill>
                <a:srgbClr val="FFFFFF"/>
              </a:solidFill>
              <a:effectLst/>
              <a:uLnTx/>
              <a:uFillTx/>
              <a:latin typeface="Gill Sans MT"/>
              <a:ea typeface="+mn-ea"/>
              <a:cs typeface="+mn-cs"/>
            </a:endParaRPr>
          </a:p>
        </p:txBody>
      </p:sp>
      <p:sp>
        <p:nvSpPr>
          <p:cNvPr id="12" name="Action Button: Forward or Next 11">
            <a:hlinkClick r:id="" action="ppaction://hlinkshowjump?jump=nextslide" highlightClick="1"/>
            <a:extLst>
              <a:ext uri="{FF2B5EF4-FFF2-40B4-BE49-F238E27FC236}">
                <a16:creationId xmlns:a16="http://schemas.microsoft.com/office/drawing/2014/main" id="{6D49F7DC-4491-3B4A-B908-048F42883AC3}"/>
              </a:ext>
            </a:extLst>
          </p:cNvPr>
          <p:cNvSpPr/>
          <p:nvPr userDrawn="1"/>
        </p:nvSpPr>
        <p:spPr>
          <a:xfrm>
            <a:off x="11065521" y="6385673"/>
            <a:ext cx="212079" cy="212079"/>
          </a:xfrm>
          <a:prstGeom prst="actionButtonForwardNext">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3" name="Action Button: Back or Previous 12">
            <a:hlinkClick r:id="" action="ppaction://hlinkshowjump?jump=previousslide" highlightClick="1"/>
            <a:extLst>
              <a:ext uri="{FF2B5EF4-FFF2-40B4-BE49-F238E27FC236}">
                <a16:creationId xmlns:a16="http://schemas.microsoft.com/office/drawing/2014/main" id="{BAF07724-70F5-E24A-AC90-1E97F538C57C}"/>
              </a:ext>
            </a:extLst>
          </p:cNvPr>
          <p:cNvSpPr/>
          <p:nvPr userDrawn="1"/>
        </p:nvSpPr>
        <p:spPr>
          <a:xfrm>
            <a:off x="10593297" y="6378571"/>
            <a:ext cx="216428" cy="219181"/>
          </a:xfrm>
          <a:prstGeom prst="actionButtonBackPrevious">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4" name="Slide Number Placeholder 5">
            <a:extLst>
              <a:ext uri="{FF2B5EF4-FFF2-40B4-BE49-F238E27FC236}">
                <a16:creationId xmlns:a16="http://schemas.microsoft.com/office/drawing/2014/main" id="{5C143AA8-0971-D74B-98B9-DE58CBD26AD8}"/>
              </a:ext>
            </a:extLst>
          </p:cNvPr>
          <p:cNvSpPr txBox="1">
            <a:spLocks/>
          </p:cNvSpPr>
          <p:nvPr userDrawn="1"/>
        </p:nvSpPr>
        <p:spPr>
          <a:xfrm>
            <a:off x="10894823" y="6376010"/>
            <a:ext cx="68622" cy="161579"/>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800" dirty="0">
              <a:solidFill>
                <a:srgbClr val="17A1FF"/>
              </a:solidFill>
              <a:latin typeface="Gill Sans MT"/>
            </a:endParaRPr>
          </a:p>
        </p:txBody>
      </p:sp>
      <p:sp>
        <p:nvSpPr>
          <p:cNvPr id="15" name="Rectangle 9">
            <a:extLst>
              <a:ext uri="{FF2B5EF4-FFF2-40B4-BE49-F238E27FC236}">
                <a16:creationId xmlns:a16="http://schemas.microsoft.com/office/drawing/2014/main" id="{519E8086-5330-614A-A69F-C8A478DC8AB3}"/>
              </a:ext>
            </a:extLst>
          </p:cNvPr>
          <p:cNvSpPr/>
          <p:nvPr userDrawn="1"/>
        </p:nvSpPr>
        <p:spPr>
          <a:xfrm rot="2700000">
            <a:off x="10679973"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1">
                <a:lumMod val="60000"/>
                <a:lumOff val="4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solidFill>
                  <a:schemeClr val="bg1">
                    <a:lumMod val="60000"/>
                    <a:lumOff val="40000"/>
                  </a:schemeClr>
                </a:solidFill>
              </a:ln>
              <a:solidFill>
                <a:srgbClr val="FFFFFF"/>
              </a:solidFill>
              <a:effectLst/>
              <a:uLnTx/>
              <a:uFillTx/>
              <a:latin typeface="Gill Sans MT"/>
              <a:ea typeface="+mn-ea"/>
              <a:cs typeface="+mn-cs"/>
            </a:endParaRPr>
          </a:p>
        </p:txBody>
      </p:sp>
    </p:spTree>
    <p:extLst>
      <p:ext uri="{BB962C8B-B14F-4D97-AF65-F5344CB8AC3E}">
        <p14:creationId xmlns:p14="http://schemas.microsoft.com/office/powerpoint/2010/main" val="1998641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t Blue Bkgnd W Footer">
    <p:bg>
      <p:bgPr>
        <a:solidFill>
          <a:schemeClr val="tx1"/>
        </a:solid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F1C5CFE-FB00-7F4C-AC49-9F2A40B05513}"/>
              </a:ext>
            </a:extLst>
          </p:cNvPr>
          <p:cNvSpPr txBox="1">
            <a:spLocks/>
          </p:cNvSpPr>
          <p:nvPr userDrawn="1"/>
        </p:nvSpPr>
        <p:spPr>
          <a:xfrm>
            <a:off x="10891081" y="6378171"/>
            <a:ext cx="93084" cy="219181"/>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700" smtClean="0">
                <a:solidFill>
                  <a:srgbClr val="64AEE5"/>
                </a:solidFill>
                <a:latin typeface="Helvetica"/>
                <a:cs typeface="Helvetica"/>
              </a:rPr>
              <a:pPr algn="ctr"/>
              <a:t>‹#›</a:t>
            </a:fld>
            <a:endParaRPr lang="en-US" sz="700" dirty="0">
              <a:solidFill>
                <a:srgbClr val="64AEE5"/>
              </a:solidFill>
              <a:latin typeface="Helvetica"/>
              <a:cs typeface="Helvetica"/>
            </a:endParaRPr>
          </a:p>
        </p:txBody>
      </p:sp>
      <p:sp>
        <p:nvSpPr>
          <p:cNvPr id="11" name="Rectangle 9">
            <a:extLst>
              <a:ext uri="{FF2B5EF4-FFF2-40B4-BE49-F238E27FC236}">
                <a16:creationId xmlns:a16="http://schemas.microsoft.com/office/drawing/2014/main" id="{2E4999D6-65B6-CC4F-B420-00671A4236CE}"/>
              </a:ext>
            </a:extLst>
          </p:cNvPr>
          <p:cNvSpPr/>
          <p:nvPr userDrawn="1"/>
        </p:nvSpPr>
        <p:spPr>
          <a:xfrm rot="13500000">
            <a:off x="11143195"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accent6">
                <a:lumMod val="60000"/>
                <a:lumOff val="4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2" name="Action Button: Forward or Next 11">
            <a:hlinkClick r:id="" action="ppaction://hlinkshowjump?jump=nextslide" highlightClick="1"/>
            <a:extLst>
              <a:ext uri="{FF2B5EF4-FFF2-40B4-BE49-F238E27FC236}">
                <a16:creationId xmlns:a16="http://schemas.microsoft.com/office/drawing/2014/main" id="{6D49F7DC-4491-3B4A-B908-048F42883AC3}"/>
              </a:ext>
            </a:extLst>
          </p:cNvPr>
          <p:cNvSpPr/>
          <p:nvPr userDrawn="1"/>
        </p:nvSpPr>
        <p:spPr>
          <a:xfrm>
            <a:off x="11065521" y="6385673"/>
            <a:ext cx="212079" cy="212079"/>
          </a:xfrm>
          <a:prstGeom prst="actionButtonForwardNext">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3" name="Action Button: Back or Previous 12">
            <a:hlinkClick r:id="" action="ppaction://hlinkshowjump?jump=previousslide" highlightClick="1"/>
            <a:extLst>
              <a:ext uri="{FF2B5EF4-FFF2-40B4-BE49-F238E27FC236}">
                <a16:creationId xmlns:a16="http://schemas.microsoft.com/office/drawing/2014/main" id="{BAF07724-70F5-E24A-AC90-1E97F538C57C}"/>
              </a:ext>
            </a:extLst>
          </p:cNvPr>
          <p:cNvSpPr/>
          <p:nvPr userDrawn="1"/>
        </p:nvSpPr>
        <p:spPr>
          <a:xfrm>
            <a:off x="10593297" y="6378571"/>
            <a:ext cx="216428" cy="219181"/>
          </a:xfrm>
          <a:prstGeom prst="actionButtonBackPrevious">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4" name="Slide Number Placeholder 5">
            <a:extLst>
              <a:ext uri="{FF2B5EF4-FFF2-40B4-BE49-F238E27FC236}">
                <a16:creationId xmlns:a16="http://schemas.microsoft.com/office/drawing/2014/main" id="{5C143AA8-0971-D74B-98B9-DE58CBD26AD8}"/>
              </a:ext>
            </a:extLst>
          </p:cNvPr>
          <p:cNvSpPr txBox="1">
            <a:spLocks/>
          </p:cNvSpPr>
          <p:nvPr userDrawn="1"/>
        </p:nvSpPr>
        <p:spPr>
          <a:xfrm>
            <a:off x="10894823" y="6376010"/>
            <a:ext cx="68622" cy="161579"/>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800" dirty="0">
              <a:solidFill>
                <a:srgbClr val="223A4D"/>
              </a:solidFill>
              <a:latin typeface="Gill Sans MT"/>
            </a:endParaRPr>
          </a:p>
        </p:txBody>
      </p:sp>
      <p:sp>
        <p:nvSpPr>
          <p:cNvPr id="15" name="Rectangle 9">
            <a:extLst>
              <a:ext uri="{FF2B5EF4-FFF2-40B4-BE49-F238E27FC236}">
                <a16:creationId xmlns:a16="http://schemas.microsoft.com/office/drawing/2014/main" id="{519E8086-5330-614A-A69F-C8A478DC8AB3}"/>
              </a:ext>
            </a:extLst>
          </p:cNvPr>
          <p:cNvSpPr/>
          <p:nvPr userDrawn="1"/>
        </p:nvSpPr>
        <p:spPr>
          <a:xfrm rot="2700000">
            <a:off x="10679973"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accent6">
                <a:lumMod val="60000"/>
                <a:lumOff val="4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6" name="Slide Number Placeholder 5">
            <a:extLst>
              <a:ext uri="{FF2B5EF4-FFF2-40B4-BE49-F238E27FC236}">
                <a16:creationId xmlns:a16="http://schemas.microsoft.com/office/drawing/2014/main" id="{D766B15A-9CBF-0142-9109-D811088DE67A}"/>
              </a:ext>
            </a:extLst>
          </p:cNvPr>
          <p:cNvSpPr txBox="1">
            <a:spLocks/>
          </p:cNvSpPr>
          <p:nvPr userDrawn="1"/>
        </p:nvSpPr>
        <p:spPr>
          <a:xfrm>
            <a:off x="1524000" y="6297359"/>
            <a:ext cx="4876800" cy="284693"/>
          </a:xfrm>
          <a:prstGeom prst="rect">
            <a:avLst/>
          </a:prstGeom>
        </p:spPr>
        <p:txBody>
          <a:bodyPr vert="horz" wrap="square" lIns="0" tIns="60960" rIns="121920" bIns="6096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r>
              <a:rPr lang="en-US" sz="1050" spc="20" dirty="0">
                <a:solidFill>
                  <a:schemeClr val="bg2">
                    <a:lumMod val="60000"/>
                    <a:lumOff val="40000"/>
                  </a:schemeClr>
                </a:solidFill>
                <a:latin typeface="+mn-lt"/>
                <a:ea typeface="Gill Sans MT"/>
              </a:rPr>
              <a:t>JACK KENT COOKE FOUNDATION </a:t>
            </a:r>
          </a:p>
        </p:txBody>
      </p:sp>
    </p:spTree>
    <p:extLst>
      <p:ext uri="{BB962C8B-B14F-4D97-AF65-F5344CB8AC3E}">
        <p14:creationId xmlns:p14="http://schemas.microsoft.com/office/powerpoint/2010/main" val="1964012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t Blue Bkgnd No Footer">
    <p:bg>
      <p:bgPr>
        <a:solidFill>
          <a:schemeClr val="tx1"/>
        </a:solid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F1C5CFE-FB00-7F4C-AC49-9F2A40B05513}"/>
              </a:ext>
            </a:extLst>
          </p:cNvPr>
          <p:cNvSpPr txBox="1">
            <a:spLocks/>
          </p:cNvSpPr>
          <p:nvPr userDrawn="1"/>
        </p:nvSpPr>
        <p:spPr>
          <a:xfrm>
            <a:off x="10891081" y="6378171"/>
            <a:ext cx="93084" cy="219181"/>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700" smtClean="0">
                <a:solidFill>
                  <a:srgbClr val="64AEE5"/>
                </a:solidFill>
                <a:latin typeface="Helvetica"/>
                <a:cs typeface="Helvetica"/>
              </a:rPr>
              <a:pPr algn="ctr"/>
              <a:t>‹#›</a:t>
            </a:fld>
            <a:endParaRPr lang="en-US" sz="700" dirty="0">
              <a:solidFill>
                <a:srgbClr val="64AEE5"/>
              </a:solidFill>
              <a:latin typeface="Helvetica"/>
              <a:cs typeface="Helvetica"/>
            </a:endParaRPr>
          </a:p>
        </p:txBody>
      </p:sp>
      <p:sp>
        <p:nvSpPr>
          <p:cNvPr id="11" name="Rectangle 9">
            <a:extLst>
              <a:ext uri="{FF2B5EF4-FFF2-40B4-BE49-F238E27FC236}">
                <a16:creationId xmlns:a16="http://schemas.microsoft.com/office/drawing/2014/main" id="{2E4999D6-65B6-CC4F-B420-00671A4236CE}"/>
              </a:ext>
            </a:extLst>
          </p:cNvPr>
          <p:cNvSpPr/>
          <p:nvPr userDrawn="1"/>
        </p:nvSpPr>
        <p:spPr>
          <a:xfrm rot="13500000">
            <a:off x="11143195"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accent6">
                <a:lumMod val="60000"/>
                <a:lumOff val="4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2" name="Action Button: Forward or Next 11">
            <a:hlinkClick r:id="" action="ppaction://hlinkshowjump?jump=nextslide" highlightClick="1"/>
            <a:extLst>
              <a:ext uri="{FF2B5EF4-FFF2-40B4-BE49-F238E27FC236}">
                <a16:creationId xmlns:a16="http://schemas.microsoft.com/office/drawing/2014/main" id="{6D49F7DC-4491-3B4A-B908-048F42883AC3}"/>
              </a:ext>
            </a:extLst>
          </p:cNvPr>
          <p:cNvSpPr/>
          <p:nvPr userDrawn="1"/>
        </p:nvSpPr>
        <p:spPr>
          <a:xfrm>
            <a:off x="11065521" y="6385673"/>
            <a:ext cx="212079" cy="212079"/>
          </a:xfrm>
          <a:prstGeom prst="actionButtonForwardNext">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3" name="Action Button: Back or Previous 12">
            <a:hlinkClick r:id="" action="ppaction://hlinkshowjump?jump=previousslide" highlightClick="1"/>
            <a:extLst>
              <a:ext uri="{FF2B5EF4-FFF2-40B4-BE49-F238E27FC236}">
                <a16:creationId xmlns:a16="http://schemas.microsoft.com/office/drawing/2014/main" id="{BAF07724-70F5-E24A-AC90-1E97F538C57C}"/>
              </a:ext>
            </a:extLst>
          </p:cNvPr>
          <p:cNvSpPr/>
          <p:nvPr userDrawn="1"/>
        </p:nvSpPr>
        <p:spPr>
          <a:xfrm>
            <a:off x="10593297" y="6378571"/>
            <a:ext cx="216428" cy="219181"/>
          </a:xfrm>
          <a:prstGeom prst="actionButtonBackPrevious">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4" name="Slide Number Placeholder 5">
            <a:extLst>
              <a:ext uri="{FF2B5EF4-FFF2-40B4-BE49-F238E27FC236}">
                <a16:creationId xmlns:a16="http://schemas.microsoft.com/office/drawing/2014/main" id="{5C143AA8-0971-D74B-98B9-DE58CBD26AD8}"/>
              </a:ext>
            </a:extLst>
          </p:cNvPr>
          <p:cNvSpPr txBox="1">
            <a:spLocks/>
          </p:cNvSpPr>
          <p:nvPr userDrawn="1"/>
        </p:nvSpPr>
        <p:spPr>
          <a:xfrm>
            <a:off x="10894823" y="6376010"/>
            <a:ext cx="68622" cy="161579"/>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800" dirty="0">
              <a:solidFill>
                <a:srgbClr val="223A4D"/>
              </a:solidFill>
              <a:latin typeface="Gill Sans MT"/>
            </a:endParaRPr>
          </a:p>
        </p:txBody>
      </p:sp>
      <p:sp>
        <p:nvSpPr>
          <p:cNvPr id="15" name="Rectangle 9">
            <a:extLst>
              <a:ext uri="{FF2B5EF4-FFF2-40B4-BE49-F238E27FC236}">
                <a16:creationId xmlns:a16="http://schemas.microsoft.com/office/drawing/2014/main" id="{519E8086-5330-614A-A69F-C8A478DC8AB3}"/>
              </a:ext>
            </a:extLst>
          </p:cNvPr>
          <p:cNvSpPr/>
          <p:nvPr userDrawn="1"/>
        </p:nvSpPr>
        <p:spPr>
          <a:xfrm rot="2700000">
            <a:off x="10679973"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accent6">
                <a:lumMod val="60000"/>
                <a:lumOff val="4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Gill Sans MT"/>
              <a:ea typeface="+mn-ea"/>
              <a:cs typeface="+mn-cs"/>
            </a:endParaRPr>
          </a:p>
        </p:txBody>
      </p:sp>
    </p:spTree>
    <p:extLst>
      <p:ext uri="{BB962C8B-B14F-4D97-AF65-F5344CB8AC3E}">
        <p14:creationId xmlns:p14="http://schemas.microsoft.com/office/powerpoint/2010/main" val="1362895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n Bkgnd W Footer">
    <p:bg>
      <p:bgPr>
        <a:solidFill>
          <a:srgbClr val="D4D7D8"/>
        </a:solidFill>
        <a:effectLst/>
      </p:bgPr>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EF1C5CFE-FB00-7F4C-AC49-9F2A40B05513}"/>
              </a:ext>
            </a:extLst>
          </p:cNvPr>
          <p:cNvSpPr txBox="1">
            <a:spLocks/>
          </p:cNvSpPr>
          <p:nvPr userDrawn="1"/>
        </p:nvSpPr>
        <p:spPr>
          <a:xfrm>
            <a:off x="10891081" y="6378171"/>
            <a:ext cx="93084" cy="219181"/>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700" smtClean="0">
                <a:solidFill>
                  <a:srgbClr val="B5B5AD"/>
                </a:solidFill>
                <a:latin typeface="Helvetica"/>
                <a:cs typeface="Helvetica"/>
              </a:rPr>
              <a:pPr algn="ctr"/>
              <a:t>‹#›</a:t>
            </a:fld>
            <a:endParaRPr lang="en-US" sz="700" dirty="0">
              <a:solidFill>
                <a:srgbClr val="B5B5AD"/>
              </a:solidFill>
              <a:latin typeface="Helvetica"/>
              <a:cs typeface="Helvetica"/>
            </a:endParaRPr>
          </a:p>
        </p:txBody>
      </p:sp>
      <p:sp>
        <p:nvSpPr>
          <p:cNvPr id="4" name="Rectangle 9">
            <a:extLst>
              <a:ext uri="{FF2B5EF4-FFF2-40B4-BE49-F238E27FC236}">
                <a16:creationId xmlns:a16="http://schemas.microsoft.com/office/drawing/2014/main" id="{2E4999D6-65B6-CC4F-B420-00671A4236CE}"/>
              </a:ext>
            </a:extLst>
          </p:cNvPr>
          <p:cNvSpPr/>
          <p:nvPr userDrawn="1"/>
        </p:nvSpPr>
        <p:spPr>
          <a:xfrm rot="13500000">
            <a:off x="11143195"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2">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solidFill>
                  <a:srgbClr val="17A1FF"/>
                </a:solidFill>
              </a:ln>
              <a:solidFill>
                <a:srgbClr val="B5B5AD"/>
              </a:solidFill>
              <a:effectLst/>
              <a:uLnTx/>
              <a:uFillTx/>
              <a:latin typeface="Gill Sans MT"/>
              <a:ea typeface="+mn-ea"/>
              <a:cs typeface="+mn-cs"/>
            </a:endParaRPr>
          </a:p>
        </p:txBody>
      </p:sp>
      <p:sp>
        <p:nvSpPr>
          <p:cNvPr id="5" name="Action Button: Forward or Next 4">
            <a:hlinkClick r:id="" action="ppaction://hlinkshowjump?jump=nextslide" highlightClick="1"/>
            <a:extLst>
              <a:ext uri="{FF2B5EF4-FFF2-40B4-BE49-F238E27FC236}">
                <a16:creationId xmlns:a16="http://schemas.microsoft.com/office/drawing/2014/main" id="{6D49F7DC-4491-3B4A-B908-048F42883AC3}"/>
              </a:ext>
            </a:extLst>
          </p:cNvPr>
          <p:cNvSpPr/>
          <p:nvPr userDrawn="1"/>
        </p:nvSpPr>
        <p:spPr>
          <a:xfrm>
            <a:off x="11065521" y="6385673"/>
            <a:ext cx="212079" cy="212079"/>
          </a:xfrm>
          <a:prstGeom prst="actionButtonForwardNext">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6" name="Action Button: Back or Previous 5">
            <a:hlinkClick r:id="" action="ppaction://hlinkshowjump?jump=previousslide" highlightClick="1"/>
            <a:extLst>
              <a:ext uri="{FF2B5EF4-FFF2-40B4-BE49-F238E27FC236}">
                <a16:creationId xmlns:a16="http://schemas.microsoft.com/office/drawing/2014/main" id="{BAF07724-70F5-E24A-AC90-1E97F538C57C}"/>
              </a:ext>
            </a:extLst>
          </p:cNvPr>
          <p:cNvSpPr/>
          <p:nvPr userDrawn="1"/>
        </p:nvSpPr>
        <p:spPr>
          <a:xfrm>
            <a:off x="10593297" y="6378571"/>
            <a:ext cx="216428" cy="219181"/>
          </a:xfrm>
          <a:prstGeom prst="actionButtonBackPrevious">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7" name="Slide Number Placeholder 5">
            <a:extLst>
              <a:ext uri="{FF2B5EF4-FFF2-40B4-BE49-F238E27FC236}">
                <a16:creationId xmlns:a16="http://schemas.microsoft.com/office/drawing/2014/main" id="{5C143AA8-0971-D74B-98B9-DE58CBD26AD8}"/>
              </a:ext>
            </a:extLst>
          </p:cNvPr>
          <p:cNvSpPr txBox="1">
            <a:spLocks/>
          </p:cNvSpPr>
          <p:nvPr userDrawn="1"/>
        </p:nvSpPr>
        <p:spPr>
          <a:xfrm>
            <a:off x="10894823" y="6376010"/>
            <a:ext cx="68622" cy="161579"/>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800" dirty="0">
              <a:solidFill>
                <a:srgbClr val="FFFFFF"/>
              </a:solidFill>
              <a:latin typeface="Gill Sans MT"/>
            </a:endParaRPr>
          </a:p>
        </p:txBody>
      </p:sp>
      <p:sp>
        <p:nvSpPr>
          <p:cNvPr id="8" name="Rectangle 9">
            <a:extLst>
              <a:ext uri="{FF2B5EF4-FFF2-40B4-BE49-F238E27FC236}">
                <a16:creationId xmlns:a16="http://schemas.microsoft.com/office/drawing/2014/main" id="{519E8086-5330-614A-A69F-C8A478DC8AB3}"/>
              </a:ext>
            </a:extLst>
          </p:cNvPr>
          <p:cNvSpPr/>
          <p:nvPr userDrawn="1"/>
        </p:nvSpPr>
        <p:spPr>
          <a:xfrm rot="2700000">
            <a:off x="10679973"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2">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solidFill>
                  <a:schemeClr val="bg1">
                    <a:lumMod val="60000"/>
                    <a:lumOff val="40000"/>
                  </a:schemeClr>
                </a:solidFill>
              </a:ln>
              <a:solidFill>
                <a:srgbClr val="B5B5AD"/>
              </a:solidFill>
              <a:effectLst/>
              <a:uLnTx/>
              <a:uFillTx/>
              <a:latin typeface="Gill Sans MT"/>
              <a:ea typeface="+mn-ea"/>
              <a:cs typeface="+mn-cs"/>
            </a:endParaRPr>
          </a:p>
        </p:txBody>
      </p:sp>
      <p:sp>
        <p:nvSpPr>
          <p:cNvPr id="9" name="Slide Number Placeholder 5">
            <a:extLst>
              <a:ext uri="{FF2B5EF4-FFF2-40B4-BE49-F238E27FC236}">
                <a16:creationId xmlns:a16="http://schemas.microsoft.com/office/drawing/2014/main" id="{D766B15A-9CBF-0142-9109-D811088DE67A}"/>
              </a:ext>
            </a:extLst>
          </p:cNvPr>
          <p:cNvSpPr txBox="1">
            <a:spLocks/>
          </p:cNvSpPr>
          <p:nvPr userDrawn="1"/>
        </p:nvSpPr>
        <p:spPr>
          <a:xfrm>
            <a:off x="1524000" y="6297359"/>
            <a:ext cx="4876800" cy="284693"/>
          </a:xfrm>
          <a:prstGeom prst="rect">
            <a:avLst/>
          </a:prstGeom>
        </p:spPr>
        <p:txBody>
          <a:bodyPr vert="horz" wrap="square" lIns="0" tIns="60960" rIns="121920" bIns="6096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r>
              <a:rPr lang="en-US" sz="1050" spc="20" dirty="0">
                <a:solidFill>
                  <a:schemeClr val="bg2">
                    <a:lumMod val="75000"/>
                  </a:schemeClr>
                </a:solidFill>
                <a:latin typeface="+mn-lt"/>
                <a:ea typeface="Gill Sans MT"/>
              </a:rPr>
              <a:t>JACK KENT COOKE FOUNDATION </a:t>
            </a:r>
          </a:p>
        </p:txBody>
      </p:sp>
    </p:spTree>
    <p:extLst>
      <p:ext uri="{BB962C8B-B14F-4D97-AF65-F5344CB8AC3E}">
        <p14:creationId xmlns:p14="http://schemas.microsoft.com/office/powerpoint/2010/main" val="12887523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n Bkgnd No Footer">
    <p:bg>
      <p:bgPr>
        <a:solidFill>
          <a:srgbClr val="D4D7D8"/>
        </a:solidFill>
        <a:effectLst/>
      </p:bgPr>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EF1C5CFE-FB00-7F4C-AC49-9F2A40B05513}"/>
              </a:ext>
            </a:extLst>
          </p:cNvPr>
          <p:cNvSpPr txBox="1">
            <a:spLocks/>
          </p:cNvSpPr>
          <p:nvPr userDrawn="1"/>
        </p:nvSpPr>
        <p:spPr>
          <a:xfrm>
            <a:off x="10891081" y="6378171"/>
            <a:ext cx="93084" cy="219181"/>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700" smtClean="0">
                <a:solidFill>
                  <a:srgbClr val="B5B5AD"/>
                </a:solidFill>
                <a:latin typeface="Helvetica"/>
                <a:cs typeface="Helvetica"/>
              </a:rPr>
              <a:pPr algn="ctr"/>
              <a:t>‹#›</a:t>
            </a:fld>
            <a:endParaRPr lang="en-US" sz="700" dirty="0">
              <a:solidFill>
                <a:srgbClr val="B5B5AD"/>
              </a:solidFill>
              <a:latin typeface="Helvetica"/>
              <a:cs typeface="Helvetica"/>
            </a:endParaRPr>
          </a:p>
        </p:txBody>
      </p:sp>
      <p:sp>
        <p:nvSpPr>
          <p:cNvPr id="4" name="Rectangle 9">
            <a:extLst>
              <a:ext uri="{FF2B5EF4-FFF2-40B4-BE49-F238E27FC236}">
                <a16:creationId xmlns:a16="http://schemas.microsoft.com/office/drawing/2014/main" id="{2E4999D6-65B6-CC4F-B420-00671A4236CE}"/>
              </a:ext>
            </a:extLst>
          </p:cNvPr>
          <p:cNvSpPr/>
          <p:nvPr userDrawn="1"/>
        </p:nvSpPr>
        <p:spPr>
          <a:xfrm rot="13500000">
            <a:off x="11143195"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2">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solidFill>
                  <a:srgbClr val="17A1FF"/>
                </a:solidFill>
              </a:ln>
              <a:solidFill>
                <a:srgbClr val="B5B5AD"/>
              </a:solidFill>
              <a:effectLst/>
              <a:uLnTx/>
              <a:uFillTx/>
              <a:latin typeface="Gill Sans MT"/>
              <a:ea typeface="+mn-ea"/>
              <a:cs typeface="+mn-cs"/>
            </a:endParaRPr>
          </a:p>
        </p:txBody>
      </p:sp>
      <p:sp>
        <p:nvSpPr>
          <p:cNvPr id="5" name="Action Button: Forward or Next 4">
            <a:hlinkClick r:id="" action="ppaction://hlinkshowjump?jump=nextslide" highlightClick="1"/>
            <a:extLst>
              <a:ext uri="{FF2B5EF4-FFF2-40B4-BE49-F238E27FC236}">
                <a16:creationId xmlns:a16="http://schemas.microsoft.com/office/drawing/2014/main" id="{6D49F7DC-4491-3B4A-B908-048F42883AC3}"/>
              </a:ext>
            </a:extLst>
          </p:cNvPr>
          <p:cNvSpPr/>
          <p:nvPr userDrawn="1"/>
        </p:nvSpPr>
        <p:spPr>
          <a:xfrm>
            <a:off x="11065521" y="6385673"/>
            <a:ext cx="212079" cy="212079"/>
          </a:xfrm>
          <a:prstGeom prst="actionButtonForwardNext">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6" name="Action Button: Back or Previous 5">
            <a:hlinkClick r:id="" action="ppaction://hlinkshowjump?jump=previousslide" highlightClick="1"/>
            <a:extLst>
              <a:ext uri="{FF2B5EF4-FFF2-40B4-BE49-F238E27FC236}">
                <a16:creationId xmlns:a16="http://schemas.microsoft.com/office/drawing/2014/main" id="{BAF07724-70F5-E24A-AC90-1E97F538C57C}"/>
              </a:ext>
            </a:extLst>
          </p:cNvPr>
          <p:cNvSpPr/>
          <p:nvPr userDrawn="1"/>
        </p:nvSpPr>
        <p:spPr>
          <a:xfrm>
            <a:off x="10593297" y="6378571"/>
            <a:ext cx="216428" cy="219181"/>
          </a:xfrm>
          <a:prstGeom prst="actionButtonBackPrevious">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7" name="Slide Number Placeholder 5">
            <a:extLst>
              <a:ext uri="{FF2B5EF4-FFF2-40B4-BE49-F238E27FC236}">
                <a16:creationId xmlns:a16="http://schemas.microsoft.com/office/drawing/2014/main" id="{5C143AA8-0971-D74B-98B9-DE58CBD26AD8}"/>
              </a:ext>
            </a:extLst>
          </p:cNvPr>
          <p:cNvSpPr txBox="1">
            <a:spLocks/>
          </p:cNvSpPr>
          <p:nvPr userDrawn="1"/>
        </p:nvSpPr>
        <p:spPr>
          <a:xfrm>
            <a:off x="10894823" y="6376010"/>
            <a:ext cx="68622" cy="161579"/>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800" dirty="0">
              <a:solidFill>
                <a:srgbClr val="FFFFFF"/>
              </a:solidFill>
              <a:latin typeface="Gill Sans MT"/>
            </a:endParaRPr>
          </a:p>
        </p:txBody>
      </p:sp>
      <p:sp>
        <p:nvSpPr>
          <p:cNvPr id="8" name="Rectangle 9">
            <a:extLst>
              <a:ext uri="{FF2B5EF4-FFF2-40B4-BE49-F238E27FC236}">
                <a16:creationId xmlns:a16="http://schemas.microsoft.com/office/drawing/2014/main" id="{519E8086-5330-614A-A69F-C8A478DC8AB3}"/>
              </a:ext>
            </a:extLst>
          </p:cNvPr>
          <p:cNvSpPr/>
          <p:nvPr userDrawn="1"/>
        </p:nvSpPr>
        <p:spPr>
          <a:xfrm rot="2700000">
            <a:off x="10679973"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2">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solidFill>
                  <a:schemeClr val="bg1">
                    <a:lumMod val="60000"/>
                    <a:lumOff val="40000"/>
                  </a:schemeClr>
                </a:solidFill>
              </a:ln>
              <a:solidFill>
                <a:srgbClr val="B5B5AD"/>
              </a:solidFill>
              <a:effectLst/>
              <a:uLnTx/>
              <a:uFillTx/>
              <a:latin typeface="Gill Sans MT"/>
              <a:ea typeface="+mn-ea"/>
              <a:cs typeface="+mn-cs"/>
            </a:endParaRPr>
          </a:p>
        </p:txBody>
      </p:sp>
    </p:spTree>
    <p:extLst>
      <p:ext uri="{BB962C8B-B14F-4D97-AF65-F5344CB8AC3E}">
        <p14:creationId xmlns:p14="http://schemas.microsoft.com/office/powerpoint/2010/main" val="1692521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ite Bkgnd W Footer">
    <p:bg>
      <p:bgPr>
        <a:solidFill>
          <a:srgbClr val="FFFFFF"/>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D766B15A-9CBF-0142-9109-D811088DE67A}"/>
              </a:ext>
            </a:extLst>
          </p:cNvPr>
          <p:cNvSpPr txBox="1">
            <a:spLocks/>
          </p:cNvSpPr>
          <p:nvPr userDrawn="1"/>
        </p:nvSpPr>
        <p:spPr>
          <a:xfrm>
            <a:off x="1524000" y="6297359"/>
            <a:ext cx="4876800" cy="284693"/>
          </a:xfrm>
          <a:prstGeom prst="rect">
            <a:avLst/>
          </a:prstGeom>
        </p:spPr>
        <p:txBody>
          <a:bodyPr vert="horz" wrap="square" lIns="0" tIns="60960" rIns="121920" bIns="6096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r>
              <a:rPr lang="en-US" sz="1050" spc="20" dirty="0">
                <a:solidFill>
                  <a:schemeClr val="tx2">
                    <a:lumMod val="90000"/>
                  </a:schemeClr>
                </a:solidFill>
                <a:latin typeface="+mn-lt"/>
                <a:ea typeface="Gill Sans MT"/>
              </a:rPr>
              <a:t>JACK KENT COOKE FOUNDATION </a:t>
            </a:r>
          </a:p>
        </p:txBody>
      </p:sp>
      <p:sp>
        <p:nvSpPr>
          <p:cNvPr id="3" name="Slide Number Placeholder 5">
            <a:extLst>
              <a:ext uri="{FF2B5EF4-FFF2-40B4-BE49-F238E27FC236}">
                <a16:creationId xmlns:a16="http://schemas.microsoft.com/office/drawing/2014/main" id="{EF1C5CFE-FB00-7F4C-AC49-9F2A40B05513}"/>
              </a:ext>
            </a:extLst>
          </p:cNvPr>
          <p:cNvSpPr txBox="1">
            <a:spLocks/>
          </p:cNvSpPr>
          <p:nvPr userDrawn="1"/>
        </p:nvSpPr>
        <p:spPr>
          <a:xfrm>
            <a:off x="10891081" y="6378171"/>
            <a:ext cx="93084" cy="219181"/>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700" smtClean="0">
                <a:solidFill>
                  <a:schemeClr val="tx2">
                    <a:lumMod val="75000"/>
                  </a:schemeClr>
                </a:solidFill>
                <a:latin typeface="Helvetica"/>
                <a:cs typeface="Helvetica"/>
              </a:rPr>
              <a:pPr algn="ctr"/>
              <a:t>‹#›</a:t>
            </a:fld>
            <a:endParaRPr lang="en-US" sz="700" dirty="0">
              <a:solidFill>
                <a:schemeClr val="tx2">
                  <a:lumMod val="75000"/>
                </a:schemeClr>
              </a:solidFill>
              <a:latin typeface="Helvetica"/>
              <a:cs typeface="Helvetica"/>
            </a:endParaRPr>
          </a:p>
        </p:txBody>
      </p:sp>
      <p:sp>
        <p:nvSpPr>
          <p:cNvPr id="4" name="Rectangle 9">
            <a:extLst>
              <a:ext uri="{FF2B5EF4-FFF2-40B4-BE49-F238E27FC236}">
                <a16:creationId xmlns:a16="http://schemas.microsoft.com/office/drawing/2014/main" id="{2E4999D6-65B6-CC4F-B420-00671A4236CE}"/>
              </a:ext>
            </a:extLst>
          </p:cNvPr>
          <p:cNvSpPr/>
          <p:nvPr userDrawn="1"/>
        </p:nvSpPr>
        <p:spPr>
          <a:xfrm rot="13500000">
            <a:off x="11143195"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tx2">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solidFill>
                  <a:schemeClr val="bg1">
                    <a:lumMod val="40000"/>
                    <a:lumOff val="60000"/>
                  </a:schemeClr>
                </a:solidFill>
              </a:ln>
              <a:solidFill>
                <a:srgbClr val="FFFFFF"/>
              </a:solidFill>
              <a:effectLst/>
              <a:uLnTx/>
              <a:uFillTx/>
              <a:latin typeface="Gill Sans MT"/>
              <a:ea typeface="+mn-ea"/>
              <a:cs typeface="+mn-cs"/>
            </a:endParaRPr>
          </a:p>
        </p:txBody>
      </p:sp>
      <p:sp>
        <p:nvSpPr>
          <p:cNvPr id="5" name="Action Button: Forward or Next 4">
            <a:hlinkClick r:id="" action="ppaction://hlinkshowjump?jump=nextslide" highlightClick="1"/>
            <a:extLst>
              <a:ext uri="{FF2B5EF4-FFF2-40B4-BE49-F238E27FC236}">
                <a16:creationId xmlns:a16="http://schemas.microsoft.com/office/drawing/2014/main" id="{6D49F7DC-4491-3B4A-B908-048F42883AC3}"/>
              </a:ext>
            </a:extLst>
          </p:cNvPr>
          <p:cNvSpPr/>
          <p:nvPr userDrawn="1"/>
        </p:nvSpPr>
        <p:spPr>
          <a:xfrm>
            <a:off x="11065521" y="6385673"/>
            <a:ext cx="212079" cy="212079"/>
          </a:xfrm>
          <a:prstGeom prst="actionButtonForwardNext">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6" name="Action Button: Back or Previous 5">
            <a:hlinkClick r:id="" action="ppaction://hlinkshowjump?jump=previousslide" highlightClick="1"/>
            <a:extLst>
              <a:ext uri="{FF2B5EF4-FFF2-40B4-BE49-F238E27FC236}">
                <a16:creationId xmlns:a16="http://schemas.microsoft.com/office/drawing/2014/main" id="{BAF07724-70F5-E24A-AC90-1E97F538C57C}"/>
              </a:ext>
            </a:extLst>
          </p:cNvPr>
          <p:cNvSpPr/>
          <p:nvPr userDrawn="1"/>
        </p:nvSpPr>
        <p:spPr>
          <a:xfrm>
            <a:off x="10593297" y="6378571"/>
            <a:ext cx="216428" cy="219181"/>
          </a:xfrm>
          <a:prstGeom prst="actionButtonBackPrevious">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7" name="Slide Number Placeholder 5">
            <a:extLst>
              <a:ext uri="{FF2B5EF4-FFF2-40B4-BE49-F238E27FC236}">
                <a16:creationId xmlns:a16="http://schemas.microsoft.com/office/drawing/2014/main" id="{5C143AA8-0971-D74B-98B9-DE58CBD26AD8}"/>
              </a:ext>
            </a:extLst>
          </p:cNvPr>
          <p:cNvSpPr txBox="1">
            <a:spLocks/>
          </p:cNvSpPr>
          <p:nvPr userDrawn="1"/>
        </p:nvSpPr>
        <p:spPr>
          <a:xfrm>
            <a:off x="10894823" y="6376010"/>
            <a:ext cx="68622" cy="161579"/>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800" dirty="0">
              <a:solidFill>
                <a:srgbClr val="17A1FF"/>
              </a:solidFill>
              <a:latin typeface="Gill Sans MT"/>
            </a:endParaRPr>
          </a:p>
        </p:txBody>
      </p:sp>
      <p:sp>
        <p:nvSpPr>
          <p:cNvPr id="8" name="Rectangle 9">
            <a:extLst>
              <a:ext uri="{FF2B5EF4-FFF2-40B4-BE49-F238E27FC236}">
                <a16:creationId xmlns:a16="http://schemas.microsoft.com/office/drawing/2014/main" id="{519E8086-5330-614A-A69F-C8A478DC8AB3}"/>
              </a:ext>
            </a:extLst>
          </p:cNvPr>
          <p:cNvSpPr/>
          <p:nvPr userDrawn="1"/>
        </p:nvSpPr>
        <p:spPr>
          <a:xfrm rot="2700000">
            <a:off x="10679973"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tx2">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solidFill>
                  <a:schemeClr val="bg1">
                    <a:lumMod val="40000"/>
                    <a:lumOff val="60000"/>
                  </a:schemeClr>
                </a:solidFill>
              </a:ln>
              <a:solidFill>
                <a:srgbClr val="FFFFFF"/>
              </a:solidFill>
              <a:effectLst/>
              <a:uLnTx/>
              <a:uFillTx/>
              <a:latin typeface="Gill Sans MT"/>
              <a:ea typeface="+mn-ea"/>
              <a:cs typeface="+mn-cs"/>
            </a:endParaRPr>
          </a:p>
        </p:txBody>
      </p:sp>
    </p:spTree>
    <p:extLst>
      <p:ext uri="{BB962C8B-B14F-4D97-AF65-F5344CB8AC3E}">
        <p14:creationId xmlns:p14="http://schemas.microsoft.com/office/powerpoint/2010/main" val="1756434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ite Bkgnd N Footer">
    <p:bg>
      <p:bgPr>
        <a:solidFill>
          <a:srgbClr val="FFFFFF"/>
        </a:solidFill>
        <a:effectLst/>
      </p:bgPr>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EF1C5CFE-FB00-7F4C-AC49-9F2A40B05513}"/>
              </a:ext>
            </a:extLst>
          </p:cNvPr>
          <p:cNvSpPr txBox="1">
            <a:spLocks/>
          </p:cNvSpPr>
          <p:nvPr userDrawn="1"/>
        </p:nvSpPr>
        <p:spPr>
          <a:xfrm>
            <a:off x="10891081" y="6378171"/>
            <a:ext cx="93084" cy="219181"/>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700" smtClean="0">
                <a:solidFill>
                  <a:schemeClr val="tx2">
                    <a:lumMod val="75000"/>
                  </a:schemeClr>
                </a:solidFill>
                <a:latin typeface="Helvetica"/>
                <a:cs typeface="Helvetica"/>
              </a:rPr>
              <a:pPr algn="ctr"/>
              <a:t>‹#›</a:t>
            </a:fld>
            <a:endParaRPr lang="en-US" sz="700" dirty="0">
              <a:solidFill>
                <a:schemeClr val="tx2">
                  <a:lumMod val="75000"/>
                </a:schemeClr>
              </a:solidFill>
              <a:latin typeface="Helvetica"/>
              <a:cs typeface="Helvetica"/>
            </a:endParaRPr>
          </a:p>
        </p:txBody>
      </p:sp>
      <p:sp>
        <p:nvSpPr>
          <p:cNvPr id="4" name="Rectangle 9">
            <a:extLst>
              <a:ext uri="{FF2B5EF4-FFF2-40B4-BE49-F238E27FC236}">
                <a16:creationId xmlns:a16="http://schemas.microsoft.com/office/drawing/2014/main" id="{2E4999D6-65B6-CC4F-B420-00671A4236CE}"/>
              </a:ext>
            </a:extLst>
          </p:cNvPr>
          <p:cNvSpPr/>
          <p:nvPr userDrawn="1"/>
        </p:nvSpPr>
        <p:spPr>
          <a:xfrm rot="13500000">
            <a:off x="11143195"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tx2">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solidFill>
                  <a:schemeClr val="bg1">
                    <a:lumMod val="40000"/>
                    <a:lumOff val="60000"/>
                  </a:schemeClr>
                </a:solidFill>
              </a:ln>
              <a:solidFill>
                <a:srgbClr val="FFFFFF"/>
              </a:solidFill>
              <a:effectLst/>
              <a:uLnTx/>
              <a:uFillTx/>
              <a:latin typeface="Gill Sans MT"/>
              <a:ea typeface="+mn-ea"/>
              <a:cs typeface="+mn-cs"/>
            </a:endParaRPr>
          </a:p>
        </p:txBody>
      </p:sp>
      <p:sp>
        <p:nvSpPr>
          <p:cNvPr id="5" name="Action Button: Forward or Next 4">
            <a:hlinkClick r:id="" action="ppaction://hlinkshowjump?jump=nextslide" highlightClick="1"/>
            <a:extLst>
              <a:ext uri="{FF2B5EF4-FFF2-40B4-BE49-F238E27FC236}">
                <a16:creationId xmlns:a16="http://schemas.microsoft.com/office/drawing/2014/main" id="{6D49F7DC-4491-3B4A-B908-048F42883AC3}"/>
              </a:ext>
            </a:extLst>
          </p:cNvPr>
          <p:cNvSpPr/>
          <p:nvPr userDrawn="1"/>
        </p:nvSpPr>
        <p:spPr>
          <a:xfrm>
            <a:off x="11065521" y="6385673"/>
            <a:ext cx="212079" cy="212079"/>
          </a:xfrm>
          <a:prstGeom prst="actionButtonForwardNext">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6" name="Action Button: Back or Previous 5">
            <a:hlinkClick r:id="" action="ppaction://hlinkshowjump?jump=previousslide" highlightClick="1"/>
            <a:extLst>
              <a:ext uri="{FF2B5EF4-FFF2-40B4-BE49-F238E27FC236}">
                <a16:creationId xmlns:a16="http://schemas.microsoft.com/office/drawing/2014/main" id="{BAF07724-70F5-E24A-AC90-1E97F538C57C}"/>
              </a:ext>
            </a:extLst>
          </p:cNvPr>
          <p:cNvSpPr/>
          <p:nvPr userDrawn="1"/>
        </p:nvSpPr>
        <p:spPr>
          <a:xfrm>
            <a:off x="10593297" y="6378571"/>
            <a:ext cx="216428" cy="219181"/>
          </a:xfrm>
          <a:prstGeom prst="actionButtonBackPrevious">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7" name="Slide Number Placeholder 5">
            <a:extLst>
              <a:ext uri="{FF2B5EF4-FFF2-40B4-BE49-F238E27FC236}">
                <a16:creationId xmlns:a16="http://schemas.microsoft.com/office/drawing/2014/main" id="{5C143AA8-0971-D74B-98B9-DE58CBD26AD8}"/>
              </a:ext>
            </a:extLst>
          </p:cNvPr>
          <p:cNvSpPr txBox="1">
            <a:spLocks/>
          </p:cNvSpPr>
          <p:nvPr userDrawn="1"/>
        </p:nvSpPr>
        <p:spPr>
          <a:xfrm>
            <a:off x="10894823" y="6376010"/>
            <a:ext cx="68622" cy="161579"/>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800" dirty="0">
              <a:solidFill>
                <a:srgbClr val="17A1FF"/>
              </a:solidFill>
              <a:latin typeface="Gill Sans MT"/>
            </a:endParaRPr>
          </a:p>
        </p:txBody>
      </p:sp>
      <p:sp>
        <p:nvSpPr>
          <p:cNvPr id="8" name="Rectangle 9">
            <a:extLst>
              <a:ext uri="{FF2B5EF4-FFF2-40B4-BE49-F238E27FC236}">
                <a16:creationId xmlns:a16="http://schemas.microsoft.com/office/drawing/2014/main" id="{519E8086-5330-614A-A69F-C8A478DC8AB3}"/>
              </a:ext>
            </a:extLst>
          </p:cNvPr>
          <p:cNvSpPr/>
          <p:nvPr userDrawn="1"/>
        </p:nvSpPr>
        <p:spPr>
          <a:xfrm rot="2700000">
            <a:off x="10679973"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tx2">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solidFill>
                  <a:schemeClr val="bg1">
                    <a:lumMod val="40000"/>
                    <a:lumOff val="60000"/>
                  </a:schemeClr>
                </a:solidFill>
              </a:ln>
              <a:solidFill>
                <a:srgbClr val="FFFFFF"/>
              </a:solidFill>
              <a:effectLst/>
              <a:uLnTx/>
              <a:uFillTx/>
              <a:latin typeface="Gill Sans MT"/>
              <a:ea typeface="+mn-ea"/>
              <a:cs typeface="+mn-cs"/>
            </a:endParaRPr>
          </a:p>
        </p:txBody>
      </p:sp>
    </p:spTree>
    <p:extLst>
      <p:ext uri="{BB962C8B-B14F-4D97-AF65-F5344CB8AC3E}">
        <p14:creationId xmlns:p14="http://schemas.microsoft.com/office/powerpoint/2010/main" val="1246826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theme" Target="../theme/theme3.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theme" Target="../theme/theme4.xml"/><Relationship Id="rId4"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heme" Target="../theme/theme5.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1" name="Text Placeholder 2"/>
          <p:cNvSpPr>
            <a:spLocks noGrp="1"/>
          </p:cNvSpPr>
          <p:nvPr>
            <p:ph type="body" idx="1"/>
          </p:nvPr>
        </p:nvSpPr>
        <p:spPr>
          <a:xfrm>
            <a:off x="1525078" y="1752600"/>
            <a:ext cx="9753600" cy="429219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Slide Number Placeholder 5">
            <a:extLst>
              <a:ext uri="{FF2B5EF4-FFF2-40B4-BE49-F238E27FC236}">
                <a16:creationId xmlns:a16="http://schemas.microsoft.com/office/drawing/2014/main" id="{D766B15A-9CBF-0142-9109-D811088DE67A}"/>
              </a:ext>
            </a:extLst>
          </p:cNvPr>
          <p:cNvSpPr txBox="1">
            <a:spLocks/>
          </p:cNvSpPr>
          <p:nvPr/>
        </p:nvSpPr>
        <p:spPr>
          <a:xfrm>
            <a:off x="1524000" y="6297359"/>
            <a:ext cx="4572000" cy="284693"/>
          </a:xfrm>
          <a:prstGeom prst="rect">
            <a:avLst/>
          </a:prstGeom>
        </p:spPr>
        <p:txBody>
          <a:bodyPr vert="horz" wrap="square" lIns="0" tIns="60960" rIns="121920" bIns="6096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r>
              <a:rPr lang="en-US" sz="1050" spc="20" dirty="0">
                <a:solidFill>
                  <a:schemeClr val="bg2">
                    <a:lumMod val="75000"/>
                  </a:schemeClr>
                </a:solidFill>
                <a:latin typeface="Helvetica"/>
                <a:ea typeface="Gill Sans MT"/>
                <a:cs typeface="Helvetica"/>
              </a:rPr>
              <a:t>JACK KENT COOKE FOUNDATION </a:t>
            </a:r>
          </a:p>
        </p:txBody>
      </p:sp>
      <p:sp>
        <p:nvSpPr>
          <p:cNvPr id="30" name="Slide Number Placeholder 5">
            <a:extLst>
              <a:ext uri="{FF2B5EF4-FFF2-40B4-BE49-F238E27FC236}">
                <a16:creationId xmlns:a16="http://schemas.microsoft.com/office/drawing/2014/main" id="{EF1C5CFE-FB00-7F4C-AC49-9F2A40B05513}"/>
              </a:ext>
            </a:extLst>
          </p:cNvPr>
          <p:cNvSpPr txBox="1">
            <a:spLocks/>
          </p:cNvSpPr>
          <p:nvPr/>
        </p:nvSpPr>
        <p:spPr>
          <a:xfrm>
            <a:off x="10891081" y="6378171"/>
            <a:ext cx="93084" cy="219181"/>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700" smtClean="0">
                <a:solidFill>
                  <a:schemeClr val="bg2">
                    <a:lumMod val="75000"/>
                  </a:schemeClr>
                </a:solidFill>
                <a:latin typeface="Helvetica"/>
                <a:cs typeface="Helvetica"/>
              </a:rPr>
              <a:pPr algn="ctr"/>
              <a:t>‹#›</a:t>
            </a:fld>
            <a:endParaRPr lang="en-US" sz="700" dirty="0">
              <a:solidFill>
                <a:schemeClr val="bg2">
                  <a:lumMod val="75000"/>
                </a:schemeClr>
              </a:solidFill>
              <a:latin typeface="Helvetica"/>
              <a:cs typeface="Helvetica"/>
            </a:endParaRPr>
          </a:p>
        </p:txBody>
      </p:sp>
      <p:sp>
        <p:nvSpPr>
          <p:cNvPr id="31" name="Rectangle 9">
            <a:extLst>
              <a:ext uri="{FF2B5EF4-FFF2-40B4-BE49-F238E27FC236}">
                <a16:creationId xmlns:a16="http://schemas.microsoft.com/office/drawing/2014/main" id="{2E4999D6-65B6-CC4F-B420-00671A4236CE}"/>
              </a:ext>
            </a:extLst>
          </p:cNvPr>
          <p:cNvSpPr/>
          <p:nvPr/>
        </p:nvSpPr>
        <p:spPr>
          <a:xfrm rot="13500000">
            <a:off x="11143195"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2">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32" name="Action Button: Forward or Next 31">
            <a:hlinkClick r:id="" action="ppaction://hlinkshowjump?jump=nextslide" highlightClick="1"/>
            <a:extLst>
              <a:ext uri="{FF2B5EF4-FFF2-40B4-BE49-F238E27FC236}">
                <a16:creationId xmlns:a16="http://schemas.microsoft.com/office/drawing/2014/main" id="{6D49F7DC-4491-3B4A-B908-048F42883AC3}"/>
              </a:ext>
            </a:extLst>
          </p:cNvPr>
          <p:cNvSpPr/>
          <p:nvPr/>
        </p:nvSpPr>
        <p:spPr>
          <a:xfrm>
            <a:off x="11065521" y="6385673"/>
            <a:ext cx="212079" cy="212079"/>
          </a:xfrm>
          <a:prstGeom prst="actionButtonForwardNext">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33" name="Action Button: Back or Previous 32">
            <a:hlinkClick r:id="" action="ppaction://hlinkshowjump?jump=previousslide" highlightClick="1"/>
            <a:extLst>
              <a:ext uri="{FF2B5EF4-FFF2-40B4-BE49-F238E27FC236}">
                <a16:creationId xmlns:a16="http://schemas.microsoft.com/office/drawing/2014/main" id="{BAF07724-70F5-E24A-AC90-1E97F538C57C}"/>
              </a:ext>
            </a:extLst>
          </p:cNvPr>
          <p:cNvSpPr/>
          <p:nvPr/>
        </p:nvSpPr>
        <p:spPr>
          <a:xfrm>
            <a:off x="10593297" y="6378571"/>
            <a:ext cx="216428" cy="219181"/>
          </a:xfrm>
          <a:prstGeom prst="actionButtonBackPrevious">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34" name="Slide Number Placeholder 5">
            <a:extLst>
              <a:ext uri="{FF2B5EF4-FFF2-40B4-BE49-F238E27FC236}">
                <a16:creationId xmlns:a16="http://schemas.microsoft.com/office/drawing/2014/main" id="{5C143AA8-0971-D74B-98B9-DE58CBD26AD8}"/>
              </a:ext>
            </a:extLst>
          </p:cNvPr>
          <p:cNvSpPr txBox="1">
            <a:spLocks/>
          </p:cNvSpPr>
          <p:nvPr/>
        </p:nvSpPr>
        <p:spPr>
          <a:xfrm>
            <a:off x="10894823" y="6376010"/>
            <a:ext cx="68622" cy="161579"/>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800" dirty="0">
              <a:solidFill>
                <a:srgbClr val="223A4D"/>
              </a:solidFill>
              <a:latin typeface="Gill Sans MT"/>
            </a:endParaRPr>
          </a:p>
        </p:txBody>
      </p:sp>
      <p:sp>
        <p:nvSpPr>
          <p:cNvPr id="36" name="Rectangle 9">
            <a:extLst>
              <a:ext uri="{FF2B5EF4-FFF2-40B4-BE49-F238E27FC236}">
                <a16:creationId xmlns:a16="http://schemas.microsoft.com/office/drawing/2014/main" id="{519E8086-5330-614A-A69F-C8A478DC8AB3}"/>
              </a:ext>
            </a:extLst>
          </p:cNvPr>
          <p:cNvSpPr/>
          <p:nvPr/>
        </p:nvSpPr>
        <p:spPr>
          <a:xfrm rot="2700000">
            <a:off x="10679973"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2">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4" name="Title Placeholder 3"/>
          <p:cNvSpPr>
            <a:spLocks noGrp="1"/>
          </p:cNvSpPr>
          <p:nvPr>
            <p:ph type="title"/>
          </p:nvPr>
        </p:nvSpPr>
        <p:spPr>
          <a:xfrm>
            <a:off x="1525078" y="685800"/>
            <a:ext cx="9753600" cy="1143000"/>
          </a:xfrm>
          <a:prstGeom prst="rect">
            <a:avLst/>
          </a:prstGeom>
        </p:spPr>
        <p:txBody>
          <a:bodyPr vert="horz" lIns="0" tIns="0" rIns="0" bIns="0" rtlCol="0" anchor="t" anchorCtr="0">
            <a:normAutofit/>
          </a:bodyPr>
          <a:lstStyle/>
          <a:p>
            <a:r>
              <a:rPr lang="en-US" dirty="0"/>
              <a:t>CLICK TO EDIT MASTER TITLE STYLE</a:t>
            </a:r>
          </a:p>
        </p:txBody>
      </p:sp>
    </p:spTree>
    <p:extLst>
      <p:ext uri="{BB962C8B-B14F-4D97-AF65-F5344CB8AC3E}">
        <p14:creationId xmlns:p14="http://schemas.microsoft.com/office/powerpoint/2010/main" val="1241911007"/>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60"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9170" rtl="0" eaLnBrk="1" latinLnBrk="0" hangingPunct="1">
        <a:lnSpc>
          <a:spcPct val="86000"/>
        </a:lnSpc>
        <a:spcBef>
          <a:spcPct val="0"/>
        </a:spcBef>
        <a:buNone/>
        <a:defRPr sz="2800" b="1" i="0" kern="800" spc="-53">
          <a:solidFill>
            <a:srgbClr val="00497B"/>
          </a:solidFill>
          <a:latin typeface="Helvetica"/>
          <a:ea typeface="Gill Sans MT"/>
          <a:cs typeface="Helvetica"/>
        </a:defRPr>
      </a:lvl1pPr>
    </p:titleStyle>
    <p:bodyStyle>
      <a:lvl1pPr marL="228594" indent="-228594" algn="l" defTabSz="1219170" rtl="0" eaLnBrk="1" latinLnBrk="0" hangingPunct="1">
        <a:lnSpc>
          <a:spcPct val="100000"/>
        </a:lnSpc>
        <a:spcBef>
          <a:spcPts val="2400"/>
        </a:spcBef>
        <a:buClr>
          <a:schemeClr val="tx1">
            <a:lumMod val="60000"/>
            <a:lumOff val="40000"/>
          </a:schemeClr>
        </a:buClr>
        <a:buFont typeface="Arial" panose="020B0604020202020204" pitchFamily="34" charset="0"/>
        <a:buChar char="•"/>
        <a:defRPr sz="2400" b="0" i="0" kern="800" spc="-13">
          <a:solidFill>
            <a:schemeClr val="tx1"/>
          </a:solidFill>
          <a:latin typeface="Helvetica"/>
          <a:ea typeface="Gill Sans MT"/>
          <a:cs typeface="Helvetica"/>
        </a:defRPr>
      </a:lvl1pPr>
      <a:lvl2pPr marL="630238" indent="-341313" algn="l" defTabSz="1219170" rtl="0" eaLnBrk="1" latinLnBrk="0" hangingPunct="1">
        <a:lnSpc>
          <a:spcPct val="100000"/>
        </a:lnSpc>
        <a:spcBef>
          <a:spcPts val="600"/>
        </a:spcBef>
        <a:buClr>
          <a:schemeClr val="tx1">
            <a:lumMod val="60000"/>
            <a:lumOff val="40000"/>
          </a:schemeClr>
        </a:buClr>
        <a:buFont typeface="System Font Regular"/>
        <a:buChar char="—"/>
        <a:defRPr sz="1800" b="0" i="0" kern="800">
          <a:solidFill>
            <a:srgbClr val="0D94D7"/>
          </a:solidFill>
          <a:latin typeface="Helvetica"/>
          <a:ea typeface="Gill Sans MT"/>
          <a:cs typeface="Helvetica"/>
        </a:defRPr>
      </a:lvl2pPr>
      <a:lvl3pPr marL="855663" indent="-227013" algn="l" defTabSz="1219170" rtl="0" eaLnBrk="1" latinLnBrk="0" hangingPunct="1">
        <a:lnSpc>
          <a:spcPct val="100000"/>
        </a:lnSpc>
        <a:spcBef>
          <a:spcPts val="600"/>
        </a:spcBef>
        <a:buClr>
          <a:schemeClr val="tx1">
            <a:lumMod val="60000"/>
            <a:lumOff val="40000"/>
          </a:schemeClr>
        </a:buClr>
        <a:buSzPct val="75000"/>
        <a:buFont typeface="Courier New"/>
        <a:buChar char="o"/>
        <a:tabLst/>
        <a:defRPr sz="1800" b="0" i="0" kern="800">
          <a:solidFill>
            <a:schemeClr val="tx1"/>
          </a:solidFill>
          <a:latin typeface="Helvetica"/>
          <a:ea typeface="Gill Sans MT"/>
          <a:cs typeface="Helvetica"/>
        </a:defRPr>
      </a:lvl3pPr>
      <a:lvl4pPr marL="1084263" indent="-227013" algn="l" defTabSz="1144588" rtl="0" eaLnBrk="1" latinLnBrk="0" hangingPunct="1">
        <a:lnSpc>
          <a:spcPct val="100000"/>
        </a:lnSpc>
        <a:spcBef>
          <a:spcPts val="600"/>
        </a:spcBef>
        <a:buClr>
          <a:schemeClr val="tx1">
            <a:lumMod val="60000"/>
            <a:lumOff val="40000"/>
          </a:schemeClr>
        </a:buClr>
        <a:buFont typeface="System Font Regular"/>
        <a:buChar char="–"/>
        <a:defRPr sz="1800" b="0" i="0" kern="800">
          <a:solidFill>
            <a:schemeClr val="tx1"/>
          </a:solidFill>
          <a:latin typeface="Helvetica"/>
          <a:ea typeface="Gill Sans MT"/>
          <a:cs typeface="Helvetica"/>
        </a:defRPr>
      </a:lvl4pPr>
      <a:lvl5pPr marL="1311275" indent="-227013" algn="l" defTabSz="1252538" rtl="0" eaLnBrk="1" latinLnBrk="0" hangingPunct="1">
        <a:lnSpc>
          <a:spcPct val="100000"/>
        </a:lnSpc>
        <a:spcBef>
          <a:spcPts val="600"/>
        </a:spcBef>
        <a:buClr>
          <a:schemeClr val="tx1">
            <a:lumMod val="60000"/>
            <a:lumOff val="40000"/>
          </a:schemeClr>
        </a:buClr>
        <a:buSzPct val="67000"/>
        <a:buFont typeface="System Font Regular"/>
        <a:buChar char="•"/>
        <a:defRPr sz="1800" b="0" i="0" kern="800">
          <a:solidFill>
            <a:schemeClr val="tx1"/>
          </a:solidFill>
          <a:latin typeface="Helvetica"/>
          <a:ea typeface="Gill Sans MT"/>
          <a:cs typeface="Helvetica"/>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4D7D8"/>
        </a:solidFill>
        <a:effectLst/>
      </p:bgPr>
    </p:bg>
    <p:spTree>
      <p:nvGrpSpPr>
        <p:cNvPr id="1" name=""/>
        <p:cNvGrpSpPr/>
        <p:nvPr/>
      </p:nvGrpSpPr>
      <p:grpSpPr>
        <a:xfrm>
          <a:off x="0" y="0"/>
          <a:ext cx="0" cy="0"/>
          <a:chOff x="0" y="0"/>
          <a:chExt cx="0" cy="0"/>
        </a:xfrm>
      </p:grpSpPr>
      <p:sp>
        <p:nvSpPr>
          <p:cNvPr id="11" name="Text Placeholder 2"/>
          <p:cNvSpPr>
            <a:spLocks noGrp="1"/>
          </p:cNvSpPr>
          <p:nvPr>
            <p:ph type="body" idx="1"/>
          </p:nvPr>
        </p:nvSpPr>
        <p:spPr>
          <a:xfrm>
            <a:off x="1525078" y="1752600"/>
            <a:ext cx="9753600" cy="429219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Slide Number Placeholder 5">
            <a:extLst>
              <a:ext uri="{FF2B5EF4-FFF2-40B4-BE49-F238E27FC236}">
                <a16:creationId xmlns:a16="http://schemas.microsoft.com/office/drawing/2014/main" id="{D766B15A-9CBF-0142-9109-D811088DE67A}"/>
              </a:ext>
            </a:extLst>
          </p:cNvPr>
          <p:cNvSpPr txBox="1">
            <a:spLocks/>
          </p:cNvSpPr>
          <p:nvPr/>
        </p:nvSpPr>
        <p:spPr>
          <a:xfrm>
            <a:off x="1524000" y="6297359"/>
            <a:ext cx="4572000" cy="284693"/>
          </a:xfrm>
          <a:prstGeom prst="rect">
            <a:avLst/>
          </a:prstGeom>
        </p:spPr>
        <p:txBody>
          <a:bodyPr vert="horz" wrap="square" lIns="0" tIns="60960" rIns="121920" bIns="6096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r>
              <a:rPr lang="en-US" sz="1050" spc="20" dirty="0">
                <a:solidFill>
                  <a:srgbClr val="64AEE5"/>
                </a:solidFill>
                <a:latin typeface="Helvetica"/>
                <a:ea typeface="Gill Sans MT"/>
                <a:cs typeface="Helvetica"/>
              </a:rPr>
              <a:t>JACK KENT COOKE FOUNDATION </a:t>
            </a:r>
          </a:p>
        </p:txBody>
      </p:sp>
      <p:sp>
        <p:nvSpPr>
          <p:cNvPr id="30" name="Slide Number Placeholder 5">
            <a:extLst>
              <a:ext uri="{FF2B5EF4-FFF2-40B4-BE49-F238E27FC236}">
                <a16:creationId xmlns:a16="http://schemas.microsoft.com/office/drawing/2014/main" id="{EF1C5CFE-FB00-7F4C-AC49-9F2A40B05513}"/>
              </a:ext>
            </a:extLst>
          </p:cNvPr>
          <p:cNvSpPr txBox="1">
            <a:spLocks/>
          </p:cNvSpPr>
          <p:nvPr/>
        </p:nvSpPr>
        <p:spPr>
          <a:xfrm>
            <a:off x="10891081" y="6378171"/>
            <a:ext cx="93084" cy="219181"/>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700" smtClean="0">
                <a:solidFill>
                  <a:srgbClr val="64AEE5"/>
                </a:solidFill>
                <a:latin typeface="Helvetica"/>
                <a:cs typeface="Helvetica"/>
              </a:rPr>
              <a:pPr algn="ctr"/>
              <a:t>‹#›</a:t>
            </a:fld>
            <a:endParaRPr lang="en-US" sz="700" dirty="0">
              <a:solidFill>
                <a:srgbClr val="64AEE5"/>
              </a:solidFill>
              <a:latin typeface="Helvetica"/>
              <a:cs typeface="Helvetica"/>
            </a:endParaRPr>
          </a:p>
        </p:txBody>
      </p:sp>
      <p:sp>
        <p:nvSpPr>
          <p:cNvPr id="31" name="Rectangle 9">
            <a:extLst>
              <a:ext uri="{FF2B5EF4-FFF2-40B4-BE49-F238E27FC236}">
                <a16:creationId xmlns:a16="http://schemas.microsoft.com/office/drawing/2014/main" id="{2E4999D6-65B6-CC4F-B420-00671A4236CE}"/>
              </a:ext>
            </a:extLst>
          </p:cNvPr>
          <p:cNvSpPr/>
          <p:nvPr/>
        </p:nvSpPr>
        <p:spPr>
          <a:xfrm rot="13500000">
            <a:off x="11143195"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2">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32" name="Action Button: Forward or Next 31">
            <a:hlinkClick r:id="" action="ppaction://hlinkshowjump?jump=nextslide" highlightClick="1"/>
            <a:extLst>
              <a:ext uri="{FF2B5EF4-FFF2-40B4-BE49-F238E27FC236}">
                <a16:creationId xmlns:a16="http://schemas.microsoft.com/office/drawing/2014/main" id="{6D49F7DC-4491-3B4A-B908-048F42883AC3}"/>
              </a:ext>
            </a:extLst>
          </p:cNvPr>
          <p:cNvSpPr/>
          <p:nvPr/>
        </p:nvSpPr>
        <p:spPr>
          <a:xfrm>
            <a:off x="11065521" y="6385673"/>
            <a:ext cx="212079" cy="212079"/>
          </a:xfrm>
          <a:prstGeom prst="actionButtonForwardNext">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33" name="Action Button: Back or Previous 32">
            <a:hlinkClick r:id="" action="ppaction://hlinkshowjump?jump=previousslide" highlightClick="1"/>
            <a:extLst>
              <a:ext uri="{FF2B5EF4-FFF2-40B4-BE49-F238E27FC236}">
                <a16:creationId xmlns:a16="http://schemas.microsoft.com/office/drawing/2014/main" id="{BAF07724-70F5-E24A-AC90-1E97F538C57C}"/>
              </a:ext>
            </a:extLst>
          </p:cNvPr>
          <p:cNvSpPr/>
          <p:nvPr/>
        </p:nvSpPr>
        <p:spPr>
          <a:xfrm>
            <a:off x="10593297" y="6378571"/>
            <a:ext cx="216428" cy="219181"/>
          </a:xfrm>
          <a:prstGeom prst="actionButtonBackPrevious">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34" name="Slide Number Placeholder 5">
            <a:extLst>
              <a:ext uri="{FF2B5EF4-FFF2-40B4-BE49-F238E27FC236}">
                <a16:creationId xmlns:a16="http://schemas.microsoft.com/office/drawing/2014/main" id="{5C143AA8-0971-D74B-98B9-DE58CBD26AD8}"/>
              </a:ext>
            </a:extLst>
          </p:cNvPr>
          <p:cNvSpPr txBox="1">
            <a:spLocks/>
          </p:cNvSpPr>
          <p:nvPr/>
        </p:nvSpPr>
        <p:spPr>
          <a:xfrm>
            <a:off x="10894823" y="6376010"/>
            <a:ext cx="68622" cy="161579"/>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800" dirty="0">
              <a:solidFill>
                <a:schemeClr val="bg2">
                  <a:lumMod val="75000"/>
                </a:schemeClr>
              </a:solidFill>
              <a:latin typeface="Gill Sans MT"/>
            </a:endParaRPr>
          </a:p>
        </p:txBody>
      </p:sp>
      <p:sp>
        <p:nvSpPr>
          <p:cNvPr id="36" name="Rectangle 9">
            <a:extLst>
              <a:ext uri="{FF2B5EF4-FFF2-40B4-BE49-F238E27FC236}">
                <a16:creationId xmlns:a16="http://schemas.microsoft.com/office/drawing/2014/main" id="{519E8086-5330-614A-A69F-C8A478DC8AB3}"/>
              </a:ext>
            </a:extLst>
          </p:cNvPr>
          <p:cNvSpPr/>
          <p:nvPr/>
        </p:nvSpPr>
        <p:spPr>
          <a:xfrm rot="2700000">
            <a:off x="10679973"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2">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4" name="Title Placeholder 3"/>
          <p:cNvSpPr>
            <a:spLocks noGrp="1"/>
          </p:cNvSpPr>
          <p:nvPr>
            <p:ph type="title"/>
          </p:nvPr>
        </p:nvSpPr>
        <p:spPr>
          <a:xfrm>
            <a:off x="1525078" y="685800"/>
            <a:ext cx="9753600" cy="1143000"/>
          </a:xfrm>
          <a:prstGeom prst="rect">
            <a:avLst/>
          </a:prstGeom>
        </p:spPr>
        <p:txBody>
          <a:bodyPr vert="horz" lIns="0" tIns="0" rIns="0" bIns="0" rtlCol="0" anchor="t" anchorCtr="0">
            <a:normAutofit/>
          </a:bodyPr>
          <a:lstStyle/>
          <a:p>
            <a:r>
              <a:rPr lang="en-US" dirty="0"/>
              <a:t>CLICK TO EDIT MASTER TITLE STYLE</a:t>
            </a:r>
          </a:p>
        </p:txBody>
      </p:sp>
    </p:spTree>
    <p:extLst>
      <p:ext uri="{BB962C8B-B14F-4D97-AF65-F5344CB8AC3E}">
        <p14:creationId xmlns:p14="http://schemas.microsoft.com/office/powerpoint/2010/main" val="2619318731"/>
      </p:ext>
    </p:extLst>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9170" rtl="0" eaLnBrk="1" latinLnBrk="0" hangingPunct="1">
        <a:lnSpc>
          <a:spcPct val="86000"/>
        </a:lnSpc>
        <a:spcBef>
          <a:spcPct val="0"/>
        </a:spcBef>
        <a:buNone/>
        <a:defRPr sz="2800" b="1" i="0" kern="800" spc="-53">
          <a:solidFill>
            <a:schemeClr val="tx1"/>
          </a:solidFill>
          <a:latin typeface="Helvetica"/>
          <a:ea typeface="Gill Sans MT"/>
          <a:cs typeface="Helvetica"/>
        </a:defRPr>
      </a:lvl1pPr>
    </p:titleStyle>
    <p:bodyStyle>
      <a:lvl1pPr marL="228594" indent="-228594" algn="l" defTabSz="1219170" rtl="0" eaLnBrk="1" latinLnBrk="0" hangingPunct="1">
        <a:lnSpc>
          <a:spcPct val="100000"/>
        </a:lnSpc>
        <a:spcBef>
          <a:spcPts val="2400"/>
        </a:spcBef>
        <a:buClr>
          <a:schemeClr val="tx1">
            <a:lumMod val="60000"/>
            <a:lumOff val="40000"/>
          </a:schemeClr>
        </a:buClr>
        <a:buFont typeface="Arial" panose="020B0604020202020204" pitchFamily="34" charset="0"/>
        <a:buChar char="•"/>
        <a:defRPr sz="2400" b="0" i="0" kern="800" spc="-13">
          <a:solidFill>
            <a:schemeClr val="tx1"/>
          </a:solidFill>
          <a:latin typeface="Helvetica"/>
          <a:ea typeface="Gill Sans MT"/>
          <a:cs typeface="Helvetica"/>
        </a:defRPr>
      </a:lvl1pPr>
      <a:lvl2pPr marL="630238" indent="-341313" algn="l" defTabSz="1219170" rtl="0" eaLnBrk="1" latinLnBrk="0" hangingPunct="1">
        <a:lnSpc>
          <a:spcPct val="100000"/>
        </a:lnSpc>
        <a:spcBef>
          <a:spcPts val="600"/>
        </a:spcBef>
        <a:buClr>
          <a:schemeClr val="tx1">
            <a:lumMod val="60000"/>
            <a:lumOff val="40000"/>
          </a:schemeClr>
        </a:buClr>
        <a:buFont typeface="System Font Regular"/>
        <a:buChar char="—"/>
        <a:defRPr sz="1800" b="0" i="0" kern="800">
          <a:solidFill>
            <a:srgbClr val="0D94D7"/>
          </a:solidFill>
          <a:latin typeface="Helvetica"/>
          <a:ea typeface="Gill Sans MT"/>
          <a:cs typeface="Helvetica"/>
        </a:defRPr>
      </a:lvl2pPr>
      <a:lvl3pPr marL="855663" indent="-227013" algn="l" defTabSz="1219170" rtl="0" eaLnBrk="1" latinLnBrk="0" hangingPunct="1">
        <a:lnSpc>
          <a:spcPct val="100000"/>
        </a:lnSpc>
        <a:spcBef>
          <a:spcPts val="600"/>
        </a:spcBef>
        <a:buClr>
          <a:schemeClr val="tx1">
            <a:lumMod val="60000"/>
            <a:lumOff val="40000"/>
          </a:schemeClr>
        </a:buClr>
        <a:buSzPct val="75000"/>
        <a:buFont typeface="Courier New"/>
        <a:buChar char="o"/>
        <a:tabLst/>
        <a:defRPr sz="1800" b="0" i="0" kern="800">
          <a:solidFill>
            <a:schemeClr val="tx1"/>
          </a:solidFill>
          <a:latin typeface="Helvetica"/>
          <a:ea typeface="Gill Sans MT"/>
          <a:cs typeface="Helvetica"/>
        </a:defRPr>
      </a:lvl3pPr>
      <a:lvl4pPr marL="1084263" indent="-227013" algn="l" defTabSz="1144588" rtl="0" eaLnBrk="1" latinLnBrk="0" hangingPunct="1">
        <a:lnSpc>
          <a:spcPct val="100000"/>
        </a:lnSpc>
        <a:spcBef>
          <a:spcPts val="600"/>
        </a:spcBef>
        <a:buClr>
          <a:schemeClr val="tx1">
            <a:lumMod val="60000"/>
            <a:lumOff val="40000"/>
          </a:schemeClr>
        </a:buClr>
        <a:buFont typeface="System Font Regular"/>
        <a:buChar char="–"/>
        <a:defRPr sz="1800" b="0" i="0" kern="800">
          <a:solidFill>
            <a:schemeClr val="tx1"/>
          </a:solidFill>
          <a:latin typeface="Helvetica"/>
          <a:ea typeface="Gill Sans MT"/>
          <a:cs typeface="Helvetica"/>
        </a:defRPr>
      </a:lvl4pPr>
      <a:lvl5pPr marL="1311275" indent="-227013" algn="l" defTabSz="1252538" rtl="0" eaLnBrk="1" latinLnBrk="0" hangingPunct="1">
        <a:lnSpc>
          <a:spcPct val="100000"/>
        </a:lnSpc>
        <a:spcBef>
          <a:spcPts val="600"/>
        </a:spcBef>
        <a:buClr>
          <a:schemeClr val="tx1">
            <a:lumMod val="60000"/>
            <a:lumOff val="40000"/>
          </a:schemeClr>
        </a:buClr>
        <a:buSzPct val="67000"/>
        <a:buFont typeface="System Font Regular"/>
        <a:buChar char="•"/>
        <a:defRPr sz="1800" b="0" i="0" kern="800">
          <a:solidFill>
            <a:schemeClr val="tx1"/>
          </a:solidFill>
          <a:latin typeface="Helvetica"/>
          <a:ea typeface="Gill Sans MT"/>
          <a:cs typeface="Helvetica"/>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ext Placeholder 2"/>
          <p:cNvSpPr>
            <a:spLocks noGrp="1"/>
          </p:cNvSpPr>
          <p:nvPr>
            <p:ph type="body" idx="1"/>
          </p:nvPr>
        </p:nvSpPr>
        <p:spPr>
          <a:xfrm>
            <a:off x="1525078" y="1752600"/>
            <a:ext cx="9753600" cy="429219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Slide Number Placeholder 5">
            <a:extLst>
              <a:ext uri="{FF2B5EF4-FFF2-40B4-BE49-F238E27FC236}">
                <a16:creationId xmlns:a16="http://schemas.microsoft.com/office/drawing/2014/main" id="{D766B15A-9CBF-0142-9109-D811088DE67A}"/>
              </a:ext>
            </a:extLst>
          </p:cNvPr>
          <p:cNvSpPr txBox="1">
            <a:spLocks/>
          </p:cNvSpPr>
          <p:nvPr/>
        </p:nvSpPr>
        <p:spPr>
          <a:xfrm>
            <a:off x="1524000" y="6297359"/>
            <a:ext cx="4572000" cy="284693"/>
          </a:xfrm>
          <a:prstGeom prst="rect">
            <a:avLst/>
          </a:prstGeom>
        </p:spPr>
        <p:txBody>
          <a:bodyPr vert="horz" wrap="square" lIns="0" tIns="60960" rIns="121920" bIns="6096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r>
              <a:rPr lang="en-US" sz="1050" spc="20" dirty="0">
                <a:solidFill>
                  <a:schemeClr val="tx2">
                    <a:lumMod val="60000"/>
                    <a:lumOff val="40000"/>
                  </a:schemeClr>
                </a:solidFill>
                <a:latin typeface="Helvetica"/>
                <a:ea typeface="Gill Sans MT"/>
                <a:cs typeface="Helvetica"/>
              </a:rPr>
              <a:t>JACK KENT COOKE FOUNDATION </a:t>
            </a:r>
          </a:p>
        </p:txBody>
      </p:sp>
      <p:sp>
        <p:nvSpPr>
          <p:cNvPr id="30" name="Slide Number Placeholder 5">
            <a:extLst>
              <a:ext uri="{FF2B5EF4-FFF2-40B4-BE49-F238E27FC236}">
                <a16:creationId xmlns:a16="http://schemas.microsoft.com/office/drawing/2014/main" id="{EF1C5CFE-FB00-7F4C-AC49-9F2A40B05513}"/>
              </a:ext>
            </a:extLst>
          </p:cNvPr>
          <p:cNvSpPr txBox="1">
            <a:spLocks/>
          </p:cNvSpPr>
          <p:nvPr/>
        </p:nvSpPr>
        <p:spPr>
          <a:xfrm>
            <a:off x="10891081" y="6378171"/>
            <a:ext cx="93084" cy="219181"/>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700" smtClean="0">
                <a:solidFill>
                  <a:schemeClr val="tx2">
                    <a:lumMod val="60000"/>
                    <a:lumOff val="40000"/>
                  </a:schemeClr>
                </a:solidFill>
                <a:latin typeface="Gill Sans MT"/>
              </a:rPr>
              <a:pPr algn="ctr"/>
              <a:t>‹#›</a:t>
            </a:fld>
            <a:endParaRPr lang="en-US" sz="700" dirty="0">
              <a:solidFill>
                <a:schemeClr val="tx2">
                  <a:lumMod val="60000"/>
                  <a:lumOff val="40000"/>
                </a:schemeClr>
              </a:solidFill>
              <a:latin typeface="Gill Sans MT"/>
            </a:endParaRPr>
          </a:p>
        </p:txBody>
      </p:sp>
      <p:sp>
        <p:nvSpPr>
          <p:cNvPr id="31" name="Rectangle 9">
            <a:extLst>
              <a:ext uri="{FF2B5EF4-FFF2-40B4-BE49-F238E27FC236}">
                <a16:creationId xmlns:a16="http://schemas.microsoft.com/office/drawing/2014/main" id="{2E4999D6-65B6-CC4F-B420-00671A4236CE}"/>
              </a:ext>
            </a:extLst>
          </p:cNvPr>
          <p:cNvSpPr/>
          <p:nvPr/>
        </p:nvSpPr>
        <p:spPr>
          <a:xfrm rot="13500000">
            <a:off x="11143195"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tx2">
                <a:lumMod val="60000"/>
                <a:lumOff val="4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32" name="Action Button: Forward or Next 31">
            <a:hlinkClick r:id="" action="ppaction://hlinkshowjump?jump=nextslide" highlightClick="1"/>
            <a:extLst>
              <a:ext uri="{FF2B5EF4-FFF2-40B4-BE49-F238E27FC236}">
                <a16:creationId xmlns:a16="http://schemas.microsoft.com/office/drawing/2014/main" id="{6D49F7DC-4491-3B4A-B908-048F42883AC3}"/>
              </a:ext>
            </a:extLst>
          </p:cNvPr>
          <p:cNvSpPr/>
          <p:nvPr/>
        </p:nvSpPr>
        <p:spPr>
          <a:xfrm>
            <a:off x="11065521" y="6385673"/>
            <a:ext cx="212079" cy="212079"/>
          </a:xfrm>
          <a:prstGeom prst="actionButtonForwardNext">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33" name="Action Button: Back or Previous 32">
            <a:hlinkClick r:id="" action="ppaction://hlinkshowjump?jump=previousslide" highlightClick="1"/>
            <a:extLst>
              <a:ext uri="{FF2B5EF4-FFF2-40B4-BE49-F238E27FC236}">
                <a16:creationId xmlns:a16="http://schemas.microsoft.com/office/drawing/2014/main" id="{BAF07724-70F5-E24A-AC90-1E97F538C57C}"/>
              </a:ext>
            </a:extLst>
          </p:cNvPr>
          <p:cNvSpPr/>
          <p:nvPr/>
        </p:nvSpPr>
        <p:spPr>
          <a:xfrm>
            <a:off x="10593297" y="6378571"/>
            <a:ext cx="216428" cy="219181"/>
          </a:xfrm>
          <a:prstGeom prst="actionButtonBackPrevious">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34" name="Slide Number Placeholder 5">
            <a:extLst>
              <a:ext uri="{FF2B5EF4-FFF2-40B4-BE49-F238E27FC236}">
                <a16:creationId xmlns:a16="http://schemas.microsoft.com/office/drawing/2014/main" id="{5C143AA8-0971-D74B-98B9-DE58CBD26AD8}"/>
              </a:ext>
            </a:extLst>
          </p:cNvPr>
          <p:cNvSpPr txBox="1">
            <a:spLocks/>
          </p:cNvSpPr>
          <p:nvPr/>
        </p:nvSpPr>
        <p:spPr>
          <a:xfrm>
            <a:off x="10894823" y="6376010"/>
            <a:ext cx="68622" cy="161579"/>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800" dirty="0">
              <a:solidFill>
                <a:srgbClr val="223A4D"/>
              </a:solidFill>
              <a:latin typeface="Gill Sans MT"/>
            </a:endParaRPr>
          </a:p>
        </p:txBody>
      </p:sp>
      <p:sp>
        <p:nvSpPr>
          <p:cNvPr id="36" name="Rectangle 9">
            <a:extLst>
              <a:ext uri="{FF2B5EF4-FFF2-40B4-BE49-F238E27FC236}">
                <a16:creationId xmlns:a16="http://schemas.microsoft.com/office/drawing/2014/main" id="{519E8086-5330-614A-A69F-C8A478DC8AB3}"/>
              </a:ext>
            </a:extLst>
          </p:cNvPr>
          <p:cNvSpPr/>
          <p:nvPr/>
        </p:nvSpPr>
        <p:spPr>
          <a:xfrm rot="2700000">
            <a:off x="10679973"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tx2">
                <a:lumMod val="60000"/>
                <a:lumOff val="4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4" name="Title Placeholder 3"/>
          <p:cNvSpPr>
            <a:spLocks noGrp="1"/>
          </p:cNvSpPr>
          <p:nvPr>
            <p:ph type="title"/>
          </p:nvPr>
        </p:nvSpPr>
        <p:spPr>
          <a:xfrm>
            <a:off x="1525078" y="685800"/>
            <a:ext cx="9753600" cy="1143000"/>
          </a:xfrm>
          <a:prstGeom prst="rect">
            <a:avLst/>
          </a:prstGeom>
        </p:spPr>
        <p:txBody>
          <a:bodyPr vert="horz" lIns="0" tIns="0" rIns="0" bIns="0" rtlCol="0" anchor="t" anchorCtr="0">
            <a:normAutofit/>
          </a:bodyPr>
          <a:lstStyle/>
          <a:p>
            <a:r>
              <a:rPr lang="en-US" dirty="0"/>
              <a:t>CLICK TO EDIT MASTER TITLE STYLE</a:t>
            </a:r>
          </a:p>
        </p:txBody>
      </p:sp>
    </p:spTree>
    <p:extLst>
      <p:ext uri="{BB962C8B-B14F-4D97-AF65-F5344CB8AC3E}">
        <p14:creationId xmlns:p14="http://schemas.microsoft.com/office/powerpoint/2010/main" val="77935102"/>
      </p:ext>
    </p:extLst>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9170" rtl="0" eaLnBrk="1" latinLnBrk="0" hangingPunct="1">
        <a:lnSpc>
          <a:spcPct val="86000"/>
        </a:lnSpc>
        <a:spcBef>
          <a:spcPct val="0"/>
        </a:spcBef>
        <a:buNone/>
        <a:defRPr sz="2800" b="1" i="0" kern="800" spc="-53">
          <a:solidFill>
            <a:srgbClr val="00497B"/>
          </a:solidFill>
          <a:latin typeface="Helvetica"/>
          <a:ea typeface="Gill Sans MT"/>
          <a:cs typeface="Helvetica"/>
        </a:defRPr>
      </a:lvl1pPr>
    </p:titleStyle>
    <p:bodyStyle>
      <a:lvl1pPr marL="228594" indent="-228594" algn="l" defTabSz="1219170" rtl="0" eaLnBrk="1" latinLnBrk="0" hangingPunct="1">
        <a:lnSpc>
          <a:spcPct val="100000"/>
        </a:lnSpc>
        <a:spcBef>
          <a:spcPts val="2400"/>
        </a:spcBef>
        <a:buClr>
          <a:schemeClr val="tx1">
            <a:lumMod val="60000"/>
            <a:lumOff val="40000"/>
          </a:schemeClr>
        </a:buClr>
        <a:buFont typeface="Arial" panose="020B0604020202020204" pitchFamily="34" charset="0"/>
        <a:buChar char="•"/>
        <a:defRPr sz="2400" b="0" i="0" kern="800" spc="-13">
          <a:solidFill>
            <a:schemeClr val="tx1"/>
          </a:solidFill>
          <a:latin typeface="Helvetica"/>
          <a:ea typeface="Gill Sans MT"/>
          <a:cs typeface="Helvetica"/>
        </a:defRPr>
      </a:lvl1pPr>
      <a:lvl2pPr marL="630238" indent="-341313" algn="l" defTabSz="1219170" rtl="0" eaLnBrk="1" latinLnBrk="0" hangingPunct="1">
        <a:lnSpc>
          <a:spcPct val="100000"/>
        </a:lnSpc>
        <a:spcBef>
          <a:spcPts val="600"/>
        </a:spcBef>
        <a:buClr>
          <a:schemeClr val="tx1">
            <a:lumMod val="60000"/>
            <a:lumOff val="40000"/>
          </a:schemeClr>
        </a:buClr>
        <a:buFont typeface="System Font Regular"/>
        <a:buChar char="—"/>
        <a:defRPr sz="1800" b="0" i="0" kern="800">
          <a:solidFill>
            <a:srgbClr val="0D94D7"/>
          </a:solidFill>
          <a:latin typeface="Helvetica"/>
          <a:ea typeface="Gill Sans MT"/>
          <a:cs typeface="Helvetica"/>
        </a:defRPr>
      </a:lvl2pPr>
      <a:lvl3pPr marL="855663" indent="-227013" algn="l" defTabSz="1219170" rtl="0" eaLnBrk="1" latinLnBrk="0" hangingPunct="1">
        <a:lnSpc>
          <a:spcPct val="100000"/>
        </a:lnSpc>
        <a:spcBef>
          <a:spcPts val="600"/>
        </a:spcBef>
        <a:buClr>
          <a:schemeClr val="tx1">
            <a:lumMod val="60000"/>
            <a:lumOff val="40000"/>
          </a:schemeClr>
        </a:buClr>
        <a:buSzPct val="75000"/>
        <a:buFont typeface="Courier New"/>
        <a:buChar char="o"/>
        <a:tabLst/>
        <a:defRPr sz="1800" b="0" i="0" kern="800">
          <a:solidFill>
            <a:schemeClr val="tx1"/>
          </a:solidFill>
          <a:latin typeface="Helvetica"/>
          <a:ea typeface="Gill Sans MT"/>
          <a:cs typeface="Helvetica"/>
        </a:defRPr>
      </a:lvl3pPr>
      <a:lvl4pPr marL="1084263" indent="-227013" algn="l" defTabSz="1144588" rtl="0" eaLnBrk="1" latinLnBrk="0" hangingPunct="1">
        <a:lnSpc>
          <a:spcPct val="100000"/>
        </a:lnSpc>
        <a:spcBef>
          <a:spcPts val="600"/>
        </a:spcBef>
        <a:buClr>
          <a:schemeClr val="tx1">
            <a:lumMod val="60000"/>
            <a:lumOff val="40000"/>
          </a:schemeClr>
        </a:buClr>
        <a:buFont typeface="System Font Regular"/>
        <a:buChar char="–"/>
        <a:defRPr sz="1800" b="0" i="0" kern="800">
          <a:solidFill>
            <a:schemeClr val="tx1"/>
          </a:solidFill>
          <a:latin typeface="Helvetica"/>
          <a:ea typeface="Gill Sans MT"/>
          <a:cs typeface="Helvetica"/>
        </a:defRPr>
      </a:lvl4pPr>
      <a:lvl5pPr marL="1311275" indent="-227013" algn="l" defTabSz="1252538" rtl="0" eaLnBrk="1" latinLnBrk="0" hangingPunct="1">
        <a:lnSpc>
          <a:spcPct val="100000"/>
        </a:lnSpc>
        <a:spcBef>
          <a:spcPts val="600"/>
        </a:spcBef>
        <a:buClr>
          <a:schemeClr val="tx1">
            <a:lumMod val="60000"/>
            <a:lumOff val="40000"/>
          </a:schemeClr>
        </a:buClr>
        <a:buSzPct val="67000"/>
        <a:buFont typeface="System Font Regular"/>
        <a:buChar char="•"/>
        <a:defRPr sz="1800" b="0" i="0" kern="800">
          <a:solidFill>
            <a:schemeClr val="tx1"/>
          </a:solidFill>
          <a:latin typeface="Helvetica"/>
          <a:ea typeface="Gill Sans MT"/>
          <a:cs typeface="Helvetica"/>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75000"/>
          </a:schemeClr>
        </a:solidFill>
        <a:effectLst/>
      </p:bgPr>
    </p:bg>
    <p:spTree>
      <p:nvGrpSpPr>
        <p:cNvPr id="1" name=""/>
        <p:cNvGrpSpPr/>
        <p:nvPr/>
      </p:nvGrpSpPr>
      <p:grpSpPr>
        <a:xfrm>
          <a:off x="0" y="0"/>
          <a:ext cx="0" cy="0"/>
          <a:chOff x="0" y="0"/>
          <a:chExt cx="0" cy="0"/>
        </a:xfrm>
      </p:grpSpPr>
      <p:sp>
        <p:nvSpPr>
          <p:cNvPr id="11" name="Text Placeholder 2"/>
          <p:cNvSpPr>
            <a:spLocks noGrp="1"/>
          </p:cNvSpPr>
          <p:nvPr>
            <p:ph type="body" idx="1"/>
          </p:nvPr>
        </p:nvSpPr>
        <p:spPr>
          <a:xfrm>
            <a:off x="1525078" y="1752600"/>
            <a:ext cx="9753600" cy="429219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Slide Number Placeholder 5">
            <a:extLst>
              <a:ext uri="{FF2B5EF4-FFF2-40B4-BE49-F238E27FC236}">
                <a16:creationId xmlns:a16="http://schemas.microsoft.com/office/drawing/2014/main" id="{D766B15A-9CBF-0142-9109-D811088DE67A}"/>
              </a:ext>
            </a:extLst>
          </p:cNvPr>
          <p:cNvSpPr txBox="1">
            <a:spLocks/>
          </p:cNvSpPr>
          <p:nvPr/>
        </p:nvSpPr>
        <p:spPr>
          <a:xfrm>
            <a:off x="1524000" y="6297359"/>
            <a:ext cx="4572000" cy="284693"/>
          </a:xfrm>
          <a:prstGeom prst="rect">
            <a:avLst/>
          </a:prstGeom>
        </p:spPr>
        <p:txBody>
          <a:bodyPr vert="horz" wrap="square" lIns="0" tIns="60960" rIns="121920" bIns="6096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r>
              <a:rPr lang="en-US" sz="1050" spc="20" dirty="0">
                <a:solidFill>
                  <a:schemeClr val="accent6">
                    <a:lumMod val="60000"/>
                    <a:lumOff val="40000"/>
                  </a:schemeClr>
                </a:solidFill>
                <a:latin typeface="+mn-lt"/>
                <a:ea typeface="Gill Sans MT"/>
              </a:rPr>
              <a:t>JACK KENT COOKE FOUNDATION </a:t>
            </a:r>
          </a:p>
        </p:txBody>
      </p:sp>
      <p:sp>
        <p:nvSpPr>
          <p:cNvPr id="30" name="Slide Number Placeholder 5">
            <a:extLst>
              <a:ext uri="{FF2B5EF4-FFF2-40B4-BE49-F238E27FC236}">
                <a16:creationId xmlns:a16="http://schemas.microsoft.com/office/drawing/2014/main" id="{EF1C5CFE-FB00-7F4C-AC49-9F2A40B05513}"/>
              </a:ext>
            </a:extLst>
          </p:cNvPr>
          <p:cNvSpPr txBox="1">
            <a:spLocks/>
          </p:cNvSpPr>
          <p:nvPr/>
        </p:nvSpPr>
        <p:spPr>
          <a:xfrm>
            <a:off x="10891081" y="6378171"/>
            <a:ext cx="93084" cy="219181"/>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700" smtClean="0">
                <a:solidFill>
                  <a:schemeClr val="accent6">
                    <a:lumMod val="60000"/>
                    <a:lumOff val="40000"/>
                  </a:schemeClr>
                </a:solidFill>
                <a:latin typeface="Helvetica"/>
                <a:cs typeface="Helvetica"/>
              </a:rPr>
              <a:pPr algn="ctr"/>
              <a:t>‹#›</a:t>
            </a:fld>
            <a:endParaRPr lang="en-US" sz="700" dirty="0">
              <a:solidFill>
                <a:schemeClr val="accent6">
                  <a:lumMod val="60000"/>
                  <a:lumOff val="40000"/>
                </a:schemeClr>
              </a:solidFill>
              <a:latin typeface="Helvetica"/>
              <a:cs typeface="Helvetica"/>
            </a:endParaRPr>
          </a:p>
        </p:txBody>
      </p:sp>
      <p:sp>
        <p:nvSpPr>
          <p:cNvPr id="31" name="Rectangle 9">
            <a:extLst>
              <a:ext uri="{FF2B5EF4-FFF2-40B4-BE49-F238E27FC236}">
                <a16:creationId xmlns:a16="http://schemas.microsoft.com/office/drawing/2014/main" id="{2E4999D6-65B6-CC4F-B420-00671A4236CE}"/>
              </a:ext>
            </a:extLst>
          </p:cNvPr>
          <p:cNvSpPr/>
          <p:nvPr/>
        </p:nvSpPr>
        <p:spPr>
          <a:xfrm rot="13500000">
            <a:off x="11143195"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1">
                <a:lumMod val="40000"/>
                <a:lumOff val="6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chemeClr val="bg1">
                  <a:lumMod val="40000"/>
                  <a:lumOff val="60000"/>
                </a:schemeClr>
              </a:solidFill>
              <a:effectLst/>
              <a:uLnTx/>
              <a:uFillTx/>
              <a:latin typeface="Gill Sans MT"/>
              <a:ea typeface="+mn-ea"/>
              <a:cs typeface="+mn-cs"/>
            </a:endParaRPr>
          </a:p>
        </p:txBody>
      </p:sp>
      <p:sp>
        <p:nvSpPr>
          <p:cNvPr id="32" name="Action Button: Forward or Next 31">
            <a:hlinkClick r:id="" action="ppaction://hlinkshowjump?jump=nextslide" highlightClick="1"/>
            <a:extLst>
              <a:ext uri="{FF2B5EF4-FFF2-40B4-BE49-F238E27FC236}">
                <a16:creationId xmlns:a16="http://schemas.microsoft.com/office/drawing/2014/main" id="{6D49F7DC-4491-3B4A-B908-048F42883AC3}"/>
              </a:ext>
            </a:extLst>
          </p:cNvPr>
          <p:cNvSpPr/>
          <p:nvPr/>
        </p:nvSpPr>
        <p:spPr>
          <a:xfrm>
            <a:off x="11065521" y="6385673"/>
            <a:ext cx="212079" cy="212079"/>
          </a:xfrm>
          <a:prstGeom prst="actionButtonForwardNext">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33" name="Action Button: Back or Previous 32">
            <a:hlinkClick r:id="" action="ppaction://hlinkshowjump?jump=previousslide" highlightClick="1"/>
            <a:extLst>
              <a:ext uri="{FF2B5EF4-FFF2-40B4-BE49-F238E27FC236}">
                <a16:creationId xmlns:a16="http://schemas.microsoft.com/office/drawing/2014/main" id="{BAF07724-70F5-E24A-AC90-1E97F538C57C}"/>
              </a:ext>
            </a:extLst>
          </p:cNvPr>
          <p:cNvSpPr/>
          <p:nvPr/>
        </p:nvSpPr>
        <p:spPr>
          <a:xfrm>
            <a:off x="10593297" y="6378571"/>
            <a:ext cx="216428" cy="219181"/>
          </a:xfrm>
          <a:prstGeom prst="actionButtonBackPrevious">
            <a:avLst/>
          </a:prstGeom>
          <a:solidFill>
            <a:srgbClr val="00CAC5">
              <a:alpha val="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34" name="Slide Number Placeholder 5">
            <a:extLst>
              <a:ext uri="{FF2B5EF4-FFF2-40B4-BE49-F238E27FC236}">
                <a16:creationId xmlns:a16="http://schemas.microsoft.com/office/drawing/2014/main" id="{5C143AA8-0971-D74B-98B9-DE58CBD26AD8}"/>
              </a:ext>
            </a:extLst>
          </p:cNvPr>
          <p:cNvSpPr txBox="1">
            <a:spLocks/>
          </p:cNvSpPr>
          <p:nvPr/>
        </p:nvSpPr>
        <p:spPr>
          <a:xfrm>
            <a:off x="10894823" y="6376010"/>
            <a:ext cx="68622" cy="161579"/>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800" dirty="0">
              <a:solidFill>
                <a:schemeClr val="bg1">
                  <a:lumMod val="40000"/>
                  <a:lumOff val="60000"/>
                </a:schemeClr>
              </a:solidFill>
              <a:latin typeface="Gill Sans MT"/>
            </a:endParaRPr>
          </a:p>
        </p:txBody>
      </p:sp>
      <p:sp>
        <p:nvSpPr>
          <p:cNvPr id="36" name="Rectangle 9">
            <a:extLst>
              <a:ext uri="{FF2B5EF4-FFF2-40B4-BE49-F238E27FC236}">
                <a16:creationId xmlns:a16="http://schemas.microsoft.com/office/drawing/2014/main" id="{519E8086-5330-614A-A69F-C8A478DC8AB3}"/>
              </a:ext>
            </a:extLst>
          </p:cNvPr>
          <p:cNvSpPr/>
          <p:nvPr/>
        </p:nvSpPr>
        <p:spPr>
          <a:xfrm rot="2700000">
            <a:off x="10679973" y="6463174"/>
            <a:ext cx="47502" cy="47502"/>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ap="flat" cmpd="sng" algn="ctr">
            <a:solidFill>
              <a:schemeClr val="bg1">
                <a:lumMod val="40000"/>
                <a:lumOff val="6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chemeClr val="bg1">
                  <a:lumMod val="40000"/>
                  <a:lumOff val="60000"/>
                </a:schemeClr>
              </a:solidFill>
              <a:effectLst/>
              <a:uLnTx/>
              <a:uFillTx/>
              <a:latin typeface="Gill Sans MT"/>
              <a:ea typeface="+mn-ea"/>
              <a:cs typeface="+mn-cs"/>
            </a:endParaRPr>
          </a:p>
        </p:txBody>
      </p:sp>
      <p:sp>
        <p:nvSpPr>
          <p:cNvPr id="4" name="Title Placeholder 3"/>
          <p:cNvSpPr>
            <a:spLocks noGrp="1"/>
          </p:cNvSpPr>
          <p:nvPr>
            <p:ph type="title"/>
          </p:nvPr>
        </p:nvSpPr>
        <p:spPr>
          <a:xfrm>
            <a:off x="1525078" y="685800"/>
            <a:ext cx="9753600" cy="1143000"/>
          </a:xfrm>
          <a:prstGeom prst="rect">
            <a:avLst/>
          </a:prstGeom>
        </p:spPr>
        <p:txBody>
          <a:bodyPr vert="horz" lIns="0" tIns="0" rIns="0" bIns="0" rtlCol="0" anchor="t" anchorCtr="0">
            <a:normAutofit/>
          </a:bodyPr>
          <a:lstStyle/>
          <a:p>
            <a:r>
              <a:rPr lang="en-US" dirty="0"/>
              <a:t>CLICK TO EDIT MASTER TITLE STYLE</a:t>
            </a:r>
          </a:p>
        </p:txBody>
      </p:sp>
    </p:spTree>
    <p:extLst>
      <p:ext uri="{BB962C8B-B14F-4D97-AF65-F5344CB8AC3E}">
        <p14:creationId xmlns:p14="http://schemas.microsoft.com/office/powerpoint/2010/main" val="786871254"/>
      </p:ext>
    </p:extLst>
  </p:cSld>
  <p:clrMap bg1="dk1" tx1="lt1" bg2="dk2" tx2="lt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9170" rtl="0" eaLnBrk="1" latinLnBrk="0" hangingPunct="1">
        <a:lnSpc>
          <a:spcPct val="86000"/>
        </a:lnSpc>
        <a:spcBef>
          <a:spcPct val="0"/>
        </a:spcBef>
        <a:buNone/>
        <a:defRPr sz="2800" b="1" i="0" kern="800" spc="-53">
          <a:solidFill>
            <a:schemeClr val="tx2"/>
          </a:solidFill>
          <a:latin typeface="Helvetica"/>
          <a:ea typeface="Gill Sans MT"/>
          <a:cs typeface="Helvetica"/>
        </a:defRPr>
      </a:lvl1pPr>
    </p:titleStyle>
    <p:bodyStyle>
      <a:lvl1pPr marL="228594" indent="-228594" algn="l" defTabSz="1219170" rtl="0" eaLnBrk="1" latinLnBrk="0" hangingPunct="1">
        <a:lnSpc>
          <a:spcPct val="100000"/>
        </a:lnSpc>
        <a:spcBef>
          <a:spcPts val="2400"/>
        </a:spcBef>
        <a:buClr>
          <a:schemeClr val="bg1">
            <a:lumMod val="40000"/>
            <a:lumOff val="60000"/>
          </a:schemeClr>
        </a:buClr>
        <a:buFont typeface="Arial" panose="020B0604020202020204" pitchFamily="34" charset="0"/>
        <a:buChar char="•"/>
        <a:defRPr sz="2400" b="0" i="0" kern="800" spc="-13">
          <a:solidFill>
            <a:srgbClr val="FFFFFF"/>
          </a:solidFill>
          <a:latin typeface="Helvetica"/>
          <a:ea typeface="Gill Sans MT"/>
          <a:cs typeface="Helvetica"/>
        </a:defRPr>
      </a:lvl1pPr>
      <a:lvl2pPr marL="630238" indent="-341313" algn="l" defTabSz="1219170" rtl="0" eaLnBrk="1" latinLnBrk="0" hangingPunct="1">
        <a:lnSpc>
          <a:spcPct val="100000"/>
        </a:lnSpc>
        <a:spcBef>
          <a:spcPts val="600"/>
        </a:spcBef>
        <a:buClr>
          <a:schemeClr val="bg1">
            <a:lumMod val="40000"/>
            <a:lumOff val="60000"/>
          </a:schemeClr>
        </a:buClr>
        <a:buFont typeface="System Font Regular"/>
        <a:buChar char="—"/>
        <a:defRPr sz="1800" b="0" i="0" kern="800">
          <a:solidFill>
            <a:srgbClr val="FFFFFF"/>
          </a:solidFill>
          <a:latin typeface="Helvetica"/>
          <a:ea typeface="Gill Sans MT"/>
          <a:cs typeface="Helvetica"/>
        </a:defRPr>
      </a:lvl2pPr>
      <a:lvl3pPr marL="855663" indent="-227013" algn="l" defTabSz="1219170" rtl="0" eaLnBrk="1" latinLnBrk="0" hangingPunct="1">
        <a:lnSpc>
          <a:spcPct val="100000"/>
        </a:lnSpc>
        <a:spcBef>
          <a:spcPts val="600"/>
        </a:spcBef>
        <a:buClr>
          <a:schemeClr val="bg1">
            <a:lumMod val="40000"/>
            <a:lumOff val="60000"/>
          </a:schemeClr>
        </a:buClr>
        <a:buSzPct val="75000"/>
        <a:buFont typeface="Courier New"/>
        <a:buChar char="o"/>
        <a:tabLst/>
        <a:defRPr sz="1800" b="0" i="0" kern="800">
          <a:solidFill>
            <a:schemeClr val="bg1">
              <a:lumMod val="20000"/>
              <a:lumOff val="80000"/>
            </a:schemeClr>
          </a:solidFill>
          <a:latin typeface="Helvetica"/>
          <a:ea typeface="Gill Sans MT"/>
          <a:cs typeface="Helvetica"/>
        </a:defRPr>
      </a:lvl3pPr>
      <a:lvl4pPr marL="1084263" indent="-227013" algn="l" defTabSz="1144588" rtl="0" eaLnBrk="1" latinLnBrk="0" hangingPunct="1">
        <a:lnSpc>
          <a:spcPct val="100000"/>
        </a:lnSpc>
        <a:spcBef>
          <a:spcPts val="600"/>
        </a:spcBef>
        <a:buClr>
          <a:schemeClr val="bg1">
            <a:lumMod val="40000"/>
            <a:lumOff val="60000"/>
          </a:schemeClr>
        </a:buClr>
        <a:buFont typeface="System Font Regular"/>
        <a:buChar char="–"/>
        <a:defRPr sz="1800" b="0" i="0" kern="800">
          <a:solidFill>
            <a:schemeClr val="bg1">
              <a:lumMod val="20000"/>
              <a:lumOff val="80000"/>
            </a:schemeClr>
          </a:solidFill>
          <a:latin typeface="Helvetica"/>
          <a:ea typeface="Gill Sans MT"/>
          <a:cs typeface="Helvetica"/>
        </a:defRPr>
      </a:lvl4pPr>
      <a:lvl5pPr marL="1311275" indent="-227013" algn="l" defTabSz="1252538" rtl="0" eaLnBrk="1" latinLnBrk="0" hangingPunct="1">
        <a:lnSpc>
          <a:spcPct val="100000"/>
        </a:lnSpc>
        <a:spcBef>
          <a:spcPts val="600"/>
        </a:spcBef>
        <a:buClr>
          <a:schemeClr val="bg1">
            <a:lumMod val="40000"/>
            <a:lumOff val="60000"/>
          </a:schemeClr>
        </a:buClr>
        <a:buSzPct val="67000"/>
        <a:buFont typeface="System Font Regular"/>
        <a:buChar char="•"/>
        <a:defRPr sz="1800" b="0" i="0" kern="800">
          <a:solidFill>
            <a:schemeClr val="bg1">
              <a:lumMod val="20000"/>
              <a:lumOff val="80000"/>
            </a:schemeClr>
          </a:solidFill>
          <a:latin typeface="Helvetica"/>
          <a:ea typeface="Gill Sans MT"/>
          <a:cs typeface="Helvetica"/>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5949298"/>
      </p:ext>
    </p:extLst>
  </p:cSld>
  <p:clrMap bg1="dk1" tx1="lt1" bg2="dk2" tx2="lt2" accent1="accent1" accent2="accent2" accent3="accent3" accent4="accent4" accent5="accent5" accent6="accent6" hlink="hlink" folHlink="folHlink"/>
  <p:sldLayoutIdLst>
    <p:sldLayoutId id="2147484110" r:id="rId1"/>
    <p:sldLayoutId id="2147484165" r:id="rId2"/>
    <p:sldLayoutId id="2147484115" r:id="rId3"/>
    <p:sldLayoutId id="2147484161" r:id="rId4"/>
    <p:sldLayoutId id="2147484117" r:id="rId5"/>
    <p:sldLayoutId id="2147484162" r:id="rId6"/>
    <p:sldLayoutId id="2147484118" r:id="rId7"/>
    <p:sldLayoutId id="2147484163" r:id="rId8"/>
    <p:sldLayoutId id="2147484122" r:id="rId9"/>
    <p:sldLayoutId id="2147484164"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lnSpc>
          <a:spcPct val="86000"/>
        </a:lnSpc>
        <a:spcBef>
          <a:spcPct val="0"/>
        </a:spcBef>
        <a:buNone/>
        <a:defRPr sz="2800" kern="800" spc="-53">
          <a:solidFill>
            <a:schemeClr val="tx1"/>
          </a:solidFill>
          <a:latin typeface="+mj-lt"/>
          <a:ea typeface="+mj-ea"/>
          <a:cs typeface="+mj-cs"/>
        </a:defRPr>
      </a:lvl1pPr>
    </p:titleStyle>
    <p:bodyStyle>
      <a:lvl1pPr marL="228594" indent="-228594" algn="l" defTabSz="1219170" rtl="0" eaLnBrk="1" latinLnBrk="0" hangingPunct="1">
        <a:spcBef>
          <a:spcPct val="20000"/>
        </a:spcBef>
        <a:buClr>
          <a:schemeClr val="accent1"/>
        </a:buClr>
        <a:buFont typeface="Arial" panose="020B0604020202020204" pitchFamily="34" charset="0"/>
        <a:buChar char="•"/>
        <a:defRPr sz="2000" kern="800" spc="-13">
          <a:solidFill>
            <a:schemeClr val="tx1"/>
          </a:solidFill>
          <a:latin typeface="+mn-lt"/>
          <a:ea typeface="+mn-ea"/>
          <a:cs typeface="+mn-cs"/>
        </a:defRPr>
      </a:lvl1pPr>
      <a:lvl2pPr marL="459306" indent="-230712" algn="l" defTabSz="1219170" rtl="0" eaLnBrk="1" latinLnBrk="0" hangingPunct="1">
        <a:spcBef>
          <a:spcPct val="20000"/>
        </a:spcBef>
        <a:buClr>
          <a:schemeClr val="accent1"/>
        </a:buClr>
        <a:buFont typeface="Arial" panose="020B0604020202020204" pitchFamily="34" charset="0"/>
        <a:buChar char="–"/>
        <a:defRPr sz="1600" kern="800">
          <a:solidFill>
            <a:schemeClr val="tx1"/>
          </a:solidFill>
          <a:latin typeface="+mn-lt"/>
          <a:ea typeface="+mn-ea"/>
          <a:cs typeface="+mn-cs"/>
        </a:defRPr>
      </a:lvl2pPr>
      <a:lvl3pPr marL="687900" indent="-228594" algn="l" defTabSz="1219170" rtl="0" eaLnBrk="1" latinLnBrk="0" hangingPunct="1">
        <a:spcBef>
          <a:spcPct val="20000"/>
        </a:spcBef>
        <a:buClr>
          <a:schemeClr val="accent1"/>
        </a:buClr>
        <a:buFont typeface="Arial" panose="020B0604020202020204" pitchFamily="34" charset="0"/>
        <a:buChar char="•"/>
        <a:defRPr sz="1600" kern="800">
          <a:solidFill>
            <a:schemeClr val="tx1"/>
          </a:solidFill>
          <a:latin typeface="+mn-lt"/>
          <a:ea typeface="+mn-ea"/>
          <a:cs typeface="+mn-cs"/>
        </a:defRPr>
      </a:lvl3pPr>
      <a:lvl4pPr marL="916494" indent="-228594" algn="l" defTabSz="1219170" rtl="0" eaLnBrk="1" latinLnBrk="0" hangingPunct="1">
        <a:spcBef>
          <a:spcPct val="20000"/>
        </a:spcBef>
        <a:buClr>
          <a:schemeClr val="accent1"/>
        </a:buClr>
        <a:buFont typeface="Arial" panose="020B0604020202020204" pitchFamily="34" charset="0"/>
        <a:buChar char="–"/>
        <a:defRPr sz="1600" kern="800">
          <a:solidFill>
            <a:schemeClr val="tx1"/>
          </a:solidFill>
          <a:latin typeface="+mn-lt"/>
          <a:ea typeface="+mn-ea"/>
          <a:cs typeface="+mn-cs"/>
        </a:defRPr>
      </a:lvl4pPr>
      <a:lvl5pPr marL="1145089" indent="-228594" algn="l" defTabSz="1219170" rtl="0" eaLnBrk="1" latinLnBrk="0" hangingPunct="1">
        <a:spcBef>
          <a:spcPct val="20000"/>
        </a:spcBef>
        <a:buClr>
          <a:schemeClr val="accent1"/>
        </a:buClr>
        <a:buFont typeface="Arial" panose="020B0604020202020204" pitchFamily="34" charset="0"/>
        <a:buChar char="»"/>
        <a:defRPr sz="1600" kern="8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6.x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6.xml"/><Relationship Id="rId5" Type="http://schemas.openxmlformats.org/officeDocument/2006/relationships/image" Target="../media/image13.emf"/><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19.emf"/><Relationship Id="rId2" Type="http://schemas.openxmlformats.org/officeDocument/2006/relationships/image" Target="../media/image14.emf"/><Relationship Id="rId1" Type="http://schemas.openxmlformats.org/officeDocument/2006/relationships/slideLayout" Target="../slideLayouts/slideLayout24.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4.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95400" y="3451592"/>
            <a:ext cx="9601200" cy="1323439"/>
          </a:xfrm>
          <a:prstGeom prst="rect">
            <a:avLst/>
          </a:prstGeom>
          <a:noFill/>
        </p:spPr>
        <p:txBody>
          <a:bodyPr wrap="square" rtlCol="0">
            <a:spAutoFit/>
          </a:bodyPr>
          <a:lstStyle/>
          <a:p>
            <a:r>
              <a:rPr lang="en-US" sz="4000" dirty="0">
                <a:solidFill>
                  <a:srgbClr val="FFFFFF"/>
                </a:solidFill>
                <a:latin typeface="Helvetica"/>
                <a:cs typeface="Helvetica"/>
              </a:rPr>
              <a:t>The Cooke Undergraduate Transfer Scholarship</a:t>
            </a:r>
          </a:p>
        </p:txBody>
      </p:sp>
      <p:sp>
        <p:nvSpPr>
          <p:cNvPr id="5" name="TextBox 4"/>
          <p:cNvSpPr txBox="1"/>
          <p:nvPr/>
        </p:nvSpPr>
        <p:spPr>
          <a:xfrm>
            <a:off x="1319671" y="3051482"/>
            <a:ext cx="3962400" cy="400110"/>
          </a:xfrm>
          <a:prstGeom prst="rect">
            <a:avLst/>
          </a:prstGeom>
          <a:noFill/>
        </p:spPr>
        <p:txBody>
          <a:bodyPr wrap="square" rtlCol="0">
            <a:spAutoFit/>
          </a:bodyPr>
          <a:lstStyle/>
          <a:p>
            <a:r>
              <a:rPr lang="en-US" sz="2000" dirty="0">
                <a:solidFill>
                  <a:schemeClr val="tx1">
                    <a:lumMod val="75000"/>
                  </a:schemeClr>
                </a:solidFill>
                <a:latin typeface="Helvetica"/>
                <a:cs typeface="Helvetica"/>
              </a:rPr>
              <a:t>Fall 2026</a:t>
            </a:r>
          </a:p>
        </p:txBody>
      </p:sp>
      <p:sp>
        <p:nvSpPr>
          <p:cNvPr id="6" name="TextBox 5"/>
          <p:cNvSpPr txBox="1"/>
          <p:nvPr/>
        </p:nvSpPr>
        <p:spPr>
          <a:xfrm>
            <a:off x="1295400" y="4655605"/>
            <a:ext cx="9576930" cy="400110"/>
          </a:xfrm>
          <a:prstGeom prst="rect">
            <a:avLst/>
          </a:prstGeom>
          <a:noFill/>
        </p:spPr>
        <p:txBody>
          <a:bodyPr wrap="square" lIns="91440" tIns="45720" rIns="91440" bIns="45720" rtlCol="0" anchor="t">
            <a:spAutoFit/>
          </a:bodyPr>
          <a:lstStyle/>
          <a:p>
            <a:r>
              <a:rPr lang="en-US" sz="2000" dirty="0">
                <a:solidFill>
                  <a:srgbClr val="60C4F6"/>
                </a:solidFill>
                <a:latin typeface="Helvetica"/>
                <a:cs typeface="Helvetica"/>
              </a:rPr>
              <a:t>Application period: August 19, 2026 – November 11, 2026</a:t>
            </a:r>
          </a:p>
        </p:txBody>
      </p:sp>
      <p:pic>
        <p:nvPicPr>
          <p:cNvPr id="8" name="Picture 7"/>
          <p:cNvPicPr>
            <a:picLocks noChangeAspect="1"/>
          </p:cNvPicPr>
          <p:nvPr/>
        </p:nvPicPr>
        <p:blipFill>
          <a:blip r:embed="rId2"/>
          <a:stretch>
            <a:fillRect/>
          </a:stretch>
        </p:blipFill>
        <p:spPr>
          <a:xfrm>
            <a:off x="8001000" y="1447800"/>
            <a:ext cx="2631440" cy="599724"/>
          </a:xfrm>
          <a:prstGeom prst="rect">
            <a:avLst/>
          </a:prstGeom>
        </p:spPr>
      </p:pic>
    </p:spTree>
    <p:extLst>
      <p:ext uri="{BB962C8B-B14F-4D97-AF65-F5344CB8AC3E}">
        <p14:creationId xmlns:p14="http://schemas.microsoft.com/office/powerpoint/2010/main" val="24096725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eet the FOundation option 2.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281" y="0"/>
            <a:ext cx="12192000" cy="6858000"/>
          </a:xfrm>
          <a:prstGeom prst="rect">
            <a:avLst/>
          </a:prstGeom>
        </p:spPr>
      </p:pic>
      <p:sp>
        <p:nvSpPr>
          <p:cNvPr id="5" name="Rectangle 4"/>
          <p:cNvSpPr/>
          <p:nvPr/>
        </p:nvSpPr>
        <p:spPr>
          <a:xfrm>
            <a:off x="0" y="2914231"/>
            <a:ext cx="12192000" cy="990600"/>
          </a:xfrm>
          <a:prstGeom prst="rect">
            <a:avLst/>
          </a:prstGeom>
          <a:solidFill>
            <a:schemeClr val="accent6">
              <a:lumMod val="75000"/>
              <a:alpha val="5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Gill Sans MT"/>
            </a:endParaRPr>
          </a:p>
        </p:txBody>
      </p:sp>
      <p:sp>
        <p:nvSpPr>
          <p:cNvPr id="2" name="TextBox 1"/>
          <p:cNvSpPr txBox="1"/>
          <p:nvPr/>
        </p:nvSpPr>
        <p:spPr>
          <a:xfrm>
            <a:off x="762000" y="3002474"/>
            <a:ext cx="10668000" cy="769441"/>
          </a:xfrm>
          <a:prstGeom prst="rect">
            <a:avLst/>
          </a:prstGeom>
          <a:noFill/>
        </p:spPr>
        <p:txBody>
          <a:bodyPr wrap="square" rtlCol="0">
            <a:spAutoFit/>
          </a:bodyPr>
          <a:lstStyle/>
          <a:p>
            <a:pPr algn="ctr"/>
            <a:r>
              <a:rPr lang="en-US" sz="4400" b="1" dirty="0">
                <a:solidFill>
                  <a:srgbClr val="FFFFFF"/>
                </a:solidFill>
                <a:latin typeface="Helvetica"/>
                <a:cs typeface="Helvetica"/>
              </a:rPr>
              <a:t>MEET THE FOUNDATION</a:t>
            </a:r>
          </a:p>
        </p:txBody>
      </p:sp>
    </p:spTree>
    <p:extLst>
      <p:ext uri="{BB962C8B-B14F-4D97-AF65-F5344CB8AC3E}">
        <p14:creationId xmlns:p14="http://schemas.microsoft.com/office/powerpoint/2010/main" val="40900851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r. Cooke.pdf"/>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550664" y="-5296"/>
            <a:ext cx="5666736" cy="6858000"/>
          </a:xfrm>
          <a:prstGeom prst="rect">
            <a:avLst/>
          </a:prstGeom>
        </p:spPr>
      </p:pic>
      <p:sp>
        <p:nvSpPr>
          <p:cNvPr id="3" name="TextBox 2"/>
          <p:cNvSpPr txBox="1"/>
          <p:nvPr/>
        </p:nvSpPr>
        <p:spPr>
          <a:xfrm>
            <a:off x="1219200" y="1524000"/>
            <a:ext cx="4953000" cy="4298100"/>
          </a:xfrm>
          <a:prstGeom prst="rect">
            <a:avLst/>
          </a:prstGeom>
          <a:noFill/>
        </p:spPr>
        <p:txBody>
          <a:bodyPr wrap="square" rtlCol="0">
            <a:spAutoFit/>
          </a:bodyPr>
          <a:lstStyle/>
          <a:p>
            <a:pPr marL="285750" indent="-285750">
              <a:lnSpc>
                <a:spcPct val="130000"/>
              </a:lnSpc>
              <a:spcBef>
                <a:spcPts val="800"/>
              </a:spcBef>
              <a:buFont typeface="Arial"/>
              <a:buChar char="•"/>
            </a:pPr>
            <a:r>
              <a:rPr lang="en-US" sz="1600" dirty="0">
                <a:cs typeface="Arial MT Md"/>
              </a:rPr>
              <a:t>Believed education was a life-long pursuit</a:t>
            </a:r>
          </a:p>
          <a:p>
            <a:pPr>
              <a:lnSpc>
                <a:spcPct val="130000"/>
              </a:lnSpc>
              <a:spcBef>
                <a:spcPts val="800"/>
              </a:spcBef>
            </a:pPr>
            <a:endParaRPr lang="en-US" sz="1600" dirty="0">
              <a:cs typeface="Arial MT Md"/>
            </a:endParaRPr>
          </a:p>
          <a:p>
            <a:pPr marL="285750" indent="-285750">
              <a:lnSpc>
                <a:spcPct val="130000"/>
              </a:lnSpc>
              <a:spcBef>
                <a:spcPts val="800"/>
              </a:spcBef>
              <a:buFont typeface="Arial"/>
              <a:buChar char="•"/>
            </a:pPr>
            <a:r>
              <a:rPr lang="en-US" sz="1600" dirty="0">
                <a:cs typeface="Arial MT Md"/>
              </a:rPr>
              <a:t>An informal student of literature, music, sports, and architecture</a:t>
            </a:r>
          </a:p>
          <a:p>
            <a:pPr marL="285750" indent="-285750">
              <a:lnSpc>
                <a:spcPct val="130000"/>
              </a:lnSpc>
              <a:spcBef>
                <a:spcPts val="800"/>
              </a:spcBef>
              <a:buFont typeface="Arial"/>
              <a:buChar char="•"/>
            </a:pPr>
            <a:endParaRPr lang="en-US" sz="1600" dirty="0">
              <a:cs typeface="Arial MT Md"/>
            </a:endParaRPr>
          </a:p>
          <a:p>
            <a:pPr marL="285750" indent="-285750">
              <a:lnSpc>
                <a:spcPct val="130000"/>
              </a:lnSpc>
              <a:spcBef>
                <a:spcPts val="800"/>
              </a:spcBef>
              <a:buFont typeface="Arial"/>
              <a:buChar char="•"/>
            </a:pPr>
            <a:r>
              <a:rPr lang="en-US" sz="1600" dirty="0">
                <a:cs typeface="Arial MT Md"/>
              </a:rPr>
              <a:t>Left the bulk of his fortune to establish the Cooke Foundation upon his death in 1997</a:t>
            </a:r>
          </a:p>
          <a:p>
            <a:pPr marL="285750" indent="-285750">
              <a:lnSpc>
                <a:spcPct val="130000"/>
              </a:lnSpc>
              <a:spcBef>
                <a:spcPts val="800"/>
              </a:spcBef>
              <a:buFont typeface="Arial"/>
              <a:buChar char="•"/>
            </a:pPr>
            <a:endParaRPr lang="en-US" sz="1600" dirty="0">
              <a:cs typeface="Arial MT Md"/>
            </a:endParaRPr>
          </a:p>
          <a:p>
            <a:pPr marL="285750" indent="-285750">
              <a:lnSpc>
                <a:spcPct val="130000"/>
              </a:lnSpc>
              <a:spcBef>
                <a:spcPts val="800"/>
              </a:spcBef>
              <a:buFont typeface="Arial"/>
              <a:buChar char="•"/>
            </a:pPr>
            <a:r>
              <a:rPr lang="en-US" sz="1600" dirty="0">
                <a:cs typeface="Arial MT Md"/>
              </a:rPr>
              <a:t>Cooke Scholar community celebrates Mr. Cooke’s birthday on October 25</a:t>
            </a:r>
          </a:p>
          <a:p>
            <a:pPr>
              <a:lnSpc>
                <a:spcPct val="130000"/>
              </a:lnSpc>
              <a:spcBef>
                <a:spcPts val="800"/>
              </a:spcBef>
            </a:pPr>
            <a:endParaRPr lang="en-US" sz="1600" dirty="0">
              <a:cs typeface="Arial MT Md"/>
            </a:endParaRPr>
          </a:p>
        </p:txBody>
      </p:sp>
      <p:sp>
        <p:nvSpPr>
          <p:cNvPr id="10" name="TextBox 9"/>
          <p:cNvSpPr txBox="1"/>
          <p:nvPr/>
        </p:nvSpPr>
        <p:spPr>
          <a:xfrm>
            <a:off x="1247223" y="762000"/>
            <a:ext cx="4721164" cy="584776"/>
          </a:xfrm>
          <a:prstGeom prst="rect">
            <a:avLst/>
          </a:prstGeom>
          <a:noFill/>
        </p:spPr>
        <p:txBody>
          <a:bodyPr wrap="none" rtlCol="0">
            <a:spAutoFit/>
          </a:bodyPr>
          <a:lstStyle/>
          <a:p>
            <a:r>
              <a:rPr lang="en-US" sz="3200" b="1" dirty="0">
                <a:solidFill>
                  <a:schemeClr val="tx2"/>
                </a:solidFill>
                <a:latin typeface="+mj-lt"/>
              </a:rPr>
              <a:t>MR. COOKE’S LEGACY</a:t>
            </a:r>
          </a:p>
        </p:txBody>
      </p:sp>
    </p:spTree>
    <p:extLst>
      <p:ext uri="{BB962C8B-B14F-4D97-AF65-F5344CB8AC3E}">
        <p14:creationId xmlns:p14="http://schemas.microsoft.com/office/powerpoint/2010/main" val="412080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27158" y="1981200"/>
            <a:ext cx="7765618" cy="3370153"/>
          </a:xfrm>
          <a:prstGeom prst="rect">
            <a:avLst/>
          </a:prstGeom>
          <a:noFill/>
        </p:spPr>
        <p:txBody>
          <a:bodyPr wrap="none" rtlCol="0">
            <a:spAutoFit/>
          </a:bodyPr>
          <a:lstStyle/>
          <a:p>
            <a:pPr algn="ctr">
              <a:lnSpc>
                <a:spcPct val="150000"/>
              </a:lnSpc>
            </a:pPr>
            <a:r>
              <a:rPr lang="en-US" sz="3600" dirty="0">
                <a:solidFill>
                  <a:srgbClr val="FFFFFF"/>
                </a:solidFill>
                <a:latin typeface="Georgia"/>
                <a:cs typeface="Georgia"/>
              </a:rPr>
              <a:t>The Jack Kent Cooke Foundation is </a:t>
            </a:r>
            <a:br>
              <a:rPr lang="en-US" sz="3600" dirty="0">
                <a:solidFill>
                  <a:srgbClr val="FFFFFF"/>
                </a:solidFill>
                <a:latin typeface="Georgia"/>
                <a:cs typeface="Georgia"/>
              </a:rPr>
            </a:br>
            <a:r>
              <a:rPr lang="en-US" sz="3600" dirty="0">
                <a:solidFill>
                  <a:srgbClr val="FFFFFF"/>
                </a:solidFill>
                <a:latin typeface="Georgia"/>
                <a:cs typeface="Georgia"/>
              </a:rPr>
              <a:t>dedicated to advancing the education </a:t>
            </a:r>
            <a:br>
              <a:rPr lang="en-US" sz="3600" dirty="0">
                <a:solidFill>
                  <a:srgbClr val="FFFFFF"/>
                </a:solidFill>
                <a:latin typeface="Georgia"/>
                <a:cs typeface="Georgia"/>
              </a:rPr>
            </a:br>
            <a:r>
              <a:rPr lang="en-US" sz="3600" dirty="0">
                <a:solidFill>
                  <a:srgbClr val="FFFFFF"/>
                </a:solidFill>
                <a:latin typeface="Georgia"/>
                <a:cs typeface="Georgia"/>
              </a:rPr>
              <a:t>of exceptionally talented students </a:t>
            </a:r>
            <a:br>
              <a:rPr lang="en-US" sz="3600" dirty="0">
                <a:solidFill>
                  <a:srgbClr val="FFFFFF"/>
                </a:solidFill>
                <a:latin typeface="Georgia"/>
                <a:cs typeface="Georgia"/>
              </a:rPr>
            </a:br>
            <a:r>
              <a:rPr lang="en-US" sz="3600" dirty="0">
                <a:solidFill>
                  <a:srgbClr val="FFFFFF"/>
                </a:solidFill>
                <a:latin typeface="Georgia"/>
                <a:cs typeface="Georgia"/>
              </a:rPr>
              <a:t>who have financial need.</a:t>
            </a:r>
          </a:p>
        </p:txBody>
      </p:sp>
      <p:sp>
        <p:nvSpPr>
          <p:cNvPr id="3" name="TextBox 2"/>
          <p:cNvSpPr txBox="1"/>
          <p:nvPr/>
        </p:nvSpPr>
        <p:spPr>
          <a:xfrm>
            <a:off x="3843418" y="914400"/>
            <a:ext cx="4352474" cy="584776"/>
          </a:xfrm>
          <a:prstGeom prst="rect">
            <a:avLst/>
          </a:prstGeom>
          <a:noFill/>
        </p:spPr>
        <p:txBody>
          <a:bodyPr wrap="none" rtlCol="0">
            <a:spAutoFit/>
          </a:bodyPr>
          <a:lstStyle/>
          <a:p>
            <a:pPr algn="ctr"/>
            <a:r>
              <a:rPr lang="en-US" sz="3200" dirty="0"/>
              <a:t>MISSION STATEMENT</a:t>
            </a:r>
          </a:p>
        </p:txBody>
      </p:sp>
      <p:cxnSp>
        <p:nvCxnSpPr>
          <p:cNvPr id="4" name="Straight Connector 3"/>
          <p:cNvCxnSpPr/>
          <p:nvPr/>
        </p:nvCxnSpPr>
        <p:spPr>
          <a:xfrm flipH="1">
            <a:off x="2819400" y="1676400"/>
            <a:ext cx="6476999" cy="0"/>
          </a:xfrm>
          <a:prstGeom prst="line">
            <a:avLst/>
          </a:prstGeom>
          <a:ln w="6350" cmpd="sng">
            <a:solidFill>
              <a:srgbClr val="CCECF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143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ullJointCohorts- SW18.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p:cNvSpPr/>
          <p:nvPr/>
        </p:nvSpPr>
        <p:spPr>
          <a:xfrm>
            <a:off x="0" y="0"/>
            <a:ext cx="12192000" cy="6858000"/>
          </a:xfrm>
          <a:prstGeom prst="rect">
            <a:avLst/>
          </a:prstGeom>
          <a:solidFill>
            <a:schemeClr val="bg2">
              <a:alpha val="8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685800" y="2286000"/>
            <a:ext cx="3048000" cy="1277273"/>
          </a:xfrm>
          <a:prstGeom prst="rect">
            <a:avLst/>
          </a:prstGeom>
          <a:noFill/>
        </p:spPr>
        <p:txBody>
          <a:bodyPr wrap="square" rtlCol="0">
            <a:spAutoFit/>
          </a:bodyPr>
          <a:lstStyle/>
          <a:p>
            <a:pPr algn="ctr">
              <a:lnSpc>
                <a:spcPct val="130000"/>
              </a:lnSpc>
              <a:spcBef>
                <a:spcPts val="1200"/>
              </a:spcBef>
            </a:pPr>
            <a:r>
              <a:rPr lang="en-US" sz="2000" b="1" dirty="0">
                <a:solidFill>
                  <a:srgbClr val="FFFFFF"/>
                </a:solidFill>
                <a:cs typeface="Arial MT Md"/>
              </a:rPr>
              <a:t>YOUNG SCHOLARS PROGRAM:</a:t>
            </a:r>
            <a:br>
              <a:rPr lang="en-US" sz="2000" b="1" dirty="0">
                <a:solidFill>
                  <a:srgbClr val="FFFFFF"/>
                </a:solidFill>
                <a:cs typeface="Arial MT Md"/>
              </a:rPr>
            </a:br>
            <a:r>
              <a:rPr lang="en-US" sz="2000" dirty="0">
                <a:cs typeface="Arial MT Md"/>
              </a:rPr>
              <a:t>8</a:t>
            </a:r>
            <a:r>
              <a:rPr lang="en-US" sz="2000" baseline="30000" dirty="0">
                <a:cs typeface="Arial MT Md"/>
              </a:rPr>
              <a:t>th</a:t>
            </a:r>
            <a:r>
              <a:rPr lang="en-US" sz="2000" dirty="0">
                <a:cs typeface="Arial MT Md"/>
              </a:rPr>
              <a:t> </a:t>
            </a:r>
            <a:r>
              <a:rPr lang="mr-IN" sz="2000" dirty="0">
                <a:cs typeface="Arial MT Md"/>
              </a:rPr>
              <a:t>–</a:t>
            </a:r>
            <a:r>
              <a:rPr lang="en-US" sz="2000" dirty="0">
                <a:cs typeface="Arial MT Md"/>
              </a:rPr>
              <a:t> 12</a:t>
            </a:r>
            <a:r>
              <a:rPr lang="en-US" sz="2000" baseline="30000" dirty="0">
                <a:cs typeface="Arial MT Md"/>
              </a:rPr>
              <a:t>th</a:t>
            </a:r>
            <a:r>
              <a:rPr lang="en-US" sz="2000" dirty="0">
                <a:cs typeface="Arial MT Md"/>
              </a:rPr>
              <a:t> Grade</a:t>
            </a:r>
          </a:p>
        </p:txBody>
      </p:sp>
      <p:sp>
        <p:nvSpPr>
          <p:cNvPr id="10" name="TextBox 9"/>
          <p:cNvSpPr txBox="1"/>
          <p:nvPr/>
        </p:nvSpPr>
        <p:spPr>
          <a:xfrm>
            <a:off x="1525249" y="978188"/>
            <a:ext cx="8885872" cy="584776"/>
          </a:xfrm>
          <a:prstGeom prst="rect">
            <a:avLst/>
          </a:prstGeom>
          <a:noFill/>
        </p:spPr>
        <p:txBody>
          <a:bodyPr wrap="square" rtlCol="0">
            <a:spAutoFit/>
          </a:bodyPr>
          <a:lstStyle/>
          <a:p>
            <a:pPr algn="ctr"/>
            <a:r>
              <a:rPr lang="en-US" sz="3200" b="1" dirty="0">
                <a:solidFill>
                  <a:schemeClr val="tx2"/>
                </a:solidFill>
                <a:latin typeface="+mj-lt"/>
              </a:rPr>
              <a:t>THREE UNIQUE SCHOLARSHIP PROGRAMS</a:t>
            </a:r>
          </a:p>
        </p:txBody>
      </p:sp>
      <p:sp>
        <p:nvSpPr>
          <p:cNvPr id="7" name="TextBox 6"/>
          <p:cNvSpPr txBox="1"/>
          <p:nvPr/>
        </p:nvSpPr>
        <p:spPr>
          <a:xfrm>
            <a:off x="4038600" y="2286000"/>
            <a:ext cx="3276600" cy="1677382"/>
          </a:xfrm>
          <a:prstGeom prst="rect">
            <a:avLst/>
          </a:prstGeom>
          <a:noFill/>
        </p:spPr>
        <p:txBody>
          <a:bodyPr wrap="square" rtlCol="0">
            <a:spAutoFit/>
          </a:bodyPr>
          <a:lstStyle/>
          <a:p>
            <a:pPr algn="ctr">
              <a:lnSpc>
                <a:spcPct val="130000"/>
              </a:lnSpc>
              <a:spcBef>
                <a:spcPts val="1200"/>
              </a:spcBef>
            </a:pPr>
            <a:r>
              <a:rPr lang="en-US" sz="2000" b="1" dirty="0">
                <a:solidFill>
                  <a:srgbClr val="FFFFFF"/>
                </a:solidFill>
                <a:cs typeface="Arial MT Md"/>
              </a:rPr>
              <a:t>COLLEGE SCHOLARSHIP PROGRAM:</a:t>
            </a:r>
            <a:br>
              <a:rPr lang="en-US" sz="2000" b="1" dirty="0">
                <a:solidFill>
                  <a:srgbClr val="FFFFFF"/>
                </a:solidFill>
                <a:cs typeface="Arial MT Md"/>
              </a:rPr>
            </a:br>
            <a:r>
              <a:rPr lang="en-US" sz="2000" dirty="0">
                <a:cs typeface="Arial MT Md"/>
              </a:rPr>
              <a:t>Four-year college scholarship</a:t>
            </a:r>
          </a:p>
        </p:txBody>
      </p:sp>
      <p:sp>
        <p:nvSpPr>
          <p:cNvPr id="8" name="TextBox 7"/>
          <p:cNvSpPr txBox="1"/>
          <p:nvPr/>
        </p:nvSpPr>
        <p:spPr>
          <a:xfrm>
            <a:off x="7772400" y="2286000"/>
            <a:ext cx="3733800" cy="2077492"/>
          </a:xfrm>
          <a:prstGeom prst="rect">
            <a:avLst/>
          </a:prstGeom>
          <a:noFill/>
        </p:spPr>
        <p:txBody>
          <a:bodyPr wrap="square" rtlCol="0">
            <a:spAutoFit/>
          </a:bodyPr>
          <a:lstStyle/>
          <a:p>
            <a:pPr algn="ctr">
              <a:lnSpc>
                <a:spcPct val="130000"/>
              </a:lnSpc>
              <a:spcBef>
                <a:spcPts val="1200"/>
              </a:spcBef>
            </a:pPr>
            <a:r>
              <a:rPr lang="en-US" sz="2000" b="1" dirty="0">
                <a:solidFill>
                  <a:srgbClr val="FFFFFF"/>
                </a:solidFill>
                <a:cs typeface="Arial MT Md"/>
              </a:rPr>
              <a:t>UNDERGRADUATE TRANSFER SCHOLARSHIP:</a:t>
            </a:r>
            <a:br>
              <a:rPr lang="en-US" sz="2000" b="1" dirty="0">
                <a:solidFill>
                  <a:srgbClr val="FFFFFF"/>
                </a:solidFill>
                <a:cs typeface="Arial MT Md"/>
              </a:rPr>
            </a:br>
            <a:r>
              <a:rPr lang="en-US" sz="2000" dirty="0">
                <a:cs typeface="Arial MT Md"/>
              </a:rPr>
              <a:t>Community college students aiming to transfer to a </a:t>
            </a:r>
            <a:br>
              <a:rPr lang="en-US" sz="2000" dirty="0">
                <a:cs typeface="Arial MT Md"/>
              </a:rPr>
            </a:br>
            <a:r>
              <a:rPr lang="en-US" sz="2000" dirty="0">
                <a:cs typeface="Arial MT Md"/>
              </a:rPr>
              <a:t>four-year college</a:t>
            </a:r>
          </a:p>
        </p:txBody>
      </p:sp>
      <p:sp>
        <p:nvSpPr>
          <p:cNvPr id="6" name="TextBox 5"/>
          <p:cNvSpPr txBox="1"/>
          <p:nvPr/>
        </p:nvSpPr>
        <p:spPr>
          <a:xfrm>
            <a:off x="667245" y="5016549"/>
            <a:ext cx="1728358" cy="830997"/>
          </a:xfrm>
          <a:prstGeom prst="rect">
            <a:avLst/>
          </a:prstGeom>
          <a:noFill/>
        </p:spPr>
        <p:txBody>
          <a:bodyPr wrap="none" rtlCol="0">
            <a:spAutoFit/>
          </a:bodyPr>
          <a:lstStyle/>
          <a:p>
            <a:r>
              <a:rPr lang="en-US" sz="4800" b="1" dirty="0">
                <a:solidFill>
                  <a:srgbClr val="FFFFFF"/>
                </a:solidFill>
              </a:rPr>
              <a:t>3,600</a:t>
            </a:r>
            <a:endParaRPr lang="en-US" b="1" dirty="0">
              <a:solidFill>
                <a:srgbClr val="FFFFFF"/>
              </a:solidFill>
            </a:endParaRPr>
          </a:p>
        </p:txBody>
      </p:sp>
      <p:sp>
        <p:nvSpPr>
          <p:cNvPr id="11" name="TextBox 10"/>
          <p:cNvSpPr txBox="1"/>
          <p:nvPr/>
        </p:nvSpPr>
        <p:spPr>
          <a:xfrm>
            <a:off x="3252609" y="5016401"/>
            <a:ext cx="3583033" cy="830997"/>
          </a:xfrm>
          <a:prstGeom prst="rect">
            <a:avLst/>
          </a:prstGeom>
          <a:noFill/>
        </p:spPr>
        <p:txBody>
          <a:bodyPr wrap="none" rtlCol="0">
            <a:spAutoFit/>
          </a:bodyPr>
          <a:lstStyle/>
          <a:p>
            <a:pPr algn="ctr"/>
            <a:r>
              <a:rPr lang="en-US" sz="4800" b="1" dirty="0">
                <a:solidFill>
                  <a:srgbClr val="FFFFFF"/>
                </a:solidFill>
              </a:rPr>
              <a:t>$332</a:t>
            </a:r>
            <a:r>
              <a:rPr lang="en-US" sz="3600" b="1" dirty="0">
                <a:solidFill>
                  <a:srgbClr val="FFFFFF"/>
                </a:solidFill>
              </a:rPr>
              <a:t> MILLION</a:t>
            </a:r>
            <a:endParaRPr lang="en-US" sz="2000" b="1" dirty="0">
              <a:solidFill>
                <a:srgbClr val="FFFFFF"/>
              </a:solidFill>
            </a:endParaRPr>
          </a:p>
        </p:txBody>
      </p:sp>
      <p:sp>
        <p:nvSpPr>
          <p:cNvPr id="12" name="TextBox 11"/>
          <p:cNvSpPr txBox="1"/>
          <p:nvPr/>
        </p:nvSpPr>
        <p:spPr>
          <a:xfrm>
            <a:off x="238703" y="5695146"/>
            <a:ext cx="2743200" cy="477054"/>
          </a:xfrm>
          <a:prstGeom prst="rect">
            <a:avLst/>
          </a:prstGeom>
          <a:noFill/>
        </p:spPr>
        <p:txBody>
          <a:bodyPr wrap="square" rtlCol="0">
            <a:spAutoFit/>
          </a:bodyPr>
          <a:lstStyle/>
          <a:p>
            <a:pPr algn="ctr">
              <a:lnSpc>
                <a:spcPct val="130000"/>
              </a:lnSpc>
              <a:spcBef>
                <a:spcPts val="1200"/>
              </a:spcBef>
            </a:pPr>
            <a:r>
              <a:rPr lang="en-US" sz="2000" b="1" dirty="0">
                <a:solidFill>
                  <a:srgbClr val="FFFFFF"/>
                </a:solidFill>
                <a:cs typeface="Arial MT Md"/>
              </a:rPr>
              <a:t>SCHOLARS</a:t>
            </a:r>
            <a:endParaRPr lang="en-US" sz="2000" dirty="0">
              <a:cs typeface="Arial MT Md"/>
            </a:endParaRPr>
          </a:p>
        </p:txBody>
      </p:sp>
      <p:sp>
        <p:nvSpPr>
          <p:cNvPr id="13" name="TextBox 12"/>
          <p:cNvSpPr txBox="1"/>
          <p:nvPr/>
        </p:nvSpPr>
        <p:spPr>
          <a:xfrm>
            <a:off x="3000860" y="5695146"/>
            <a:ext cx="4124970" cy="477054"/>
          </a:xfrm>
          <a:prstGeom prst="rect">
            <a:avLst/>
          </a:prstGeom>
          <a:noFill/>
        </p:spPr>
        <p:txBody>
          <a:bodyPr wrap="square" rtlCol="0">
            <a:spAutoFit/>
          </a:bodyPr>
          <a:lstStyle/>
          <a:p>
            <a:pPr algn="ctr">
              <a:lnSpc>
                <a:spcPct val="130000"/>
              </a:lnSpc>
              <a:spcBef>
                <a:spcPts val="1200"/>
              </a:spcBef>
            </a:pPr>
            <a:r>
              <a:rPr lang="en-US" sz="2000" b="1" dirty="0">
                <a:solidFill>
                  <a:srgbClr val="FFFFFF"/>
                </a:solidFill>
                <a:cs typeface="Arial MT Md"/>
              </a:rPr>
              <a:t>AWARDED IN SCHOLARSHIPS</a:t>
            </a:r>
            <a:endParaRPr lang="en-US" sz="2000" dirty="0">
              <a:cs typeface="Arial MT Md"/>
            </a:endParaRPr>
          </a:p>
        </p:txBody>
      </p:sp>
      <p:cxnSp>
        <p:nvCxnSpPr>
          <p:cNvPr id="14" name="Straight Connector 13"/>
          <p:cNvCxnSpPr/>
          <p:nvPr/>
        </p:nvCxnSpPr>
        <p:spPr>
          <a:xfrm flipH="1">
            <a:off x="830149" y="4724400"/>
            <a:ext cx="10515600"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7543800" y="2514600"/>
            <a:ext cx="0" cy="175260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3886200" y="2514600"/>
            <a:ext cx="0" cy="175260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2753303" y="5181600"/>
            <a:ext cx="0" cy="91440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30149" y="1981200"/>
            <a:ext cx="10515600" cy="0"/>
          </a:xfrm>
          <a:prstGeom prst="line">
            <a:avLst/>
          </a:prstGeom>
          <a:ln w="6350" cmpd="sng">
            <a:solidFill>
              <a:srgbClr val="CCECFC"/>
            </a:solidFill>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785379" y="5016401"/>
            <a:ext cx="3583033" cy="830997"/>
          </a:xfrm>
          <a:prstGeom prst="rect">
            <a:avLst/>
          </a:prstGeom>
          <a:noFill/>
        </p:spPr>
        <p:txBody>
          <a:bodyPr wrap="none" rtlCol="0">
            <a:spAutoFit/>
          </a:bodyPr>
          <a:lstStyle/>
          <a:p>
            <a:pPr algn="ctr"/>
            <a:r>
              <a:rPr lang="en-US" sz="4800" b="1" dirty="0">
                <a:solidFill>
                  <a:srgbClr val="FFFFFF"/>
                </a:solidFill>
              </a:rPr>
              <a:t>$144</a:t>
            </a:r>
            <a:r>
              <a:rPr lang="en-US" sz="3600" b="1" dirty="0">
                <a:solidFill>
                  <a:srgbClr val="FFFFFF"/>
                </a:solidFill>
              </a:rPr>
              <a:t> MILLION</a:t>
            </a:r>
            <a:endParaRPr lang="en-US" sz="2000" b="1" dirty="0">
              <a:solidFill>
                <a:srgbClr val="FFFFFF"/>
              </a:solidFill>
            </a:endParaRPr>
          </a:p>
        </p:txBody>
      </p:sp>
      <p:sp>
        <p:nvSpPr>
          <p:cNvPr id="20" name="TextBox 19"/>
          <p:cNvSpPr txBox="1"/>
          <p:nvPr/>
        </p:nvSpPr>
        <p:spPr>
          <a:xfrm>
            <a:off x="7533630" y="5695146"/>
            <a:ext cx="4124970" cy="450829"/>
          </a:xfrm>
          <a:prstGeom prst="rect">
            <a:avLst/>
          </a:prstGeom>
          <a:noFill/>
        </p:spPr>
        <p:txBody>
          <a:bodyPr wrap="square" rtlCol="0">
            <a:spAutoFit/>
          </a:bodyPr>
          <a:lstStyle/>
          <a:p>
            <a:pPr algn="ctr">
              <a:lnSpc>
                <a:spcPct val="130000"/>
              </a:lnSpc>
              <a:spcBef>
                <a:spcPts val="1200"/>
              </a:spcBef>
            </a:pPr>
            <a:r>
              <a:rPr lang="en-US" sz="2000" b="1" dirty="0">
                <a:solidFill>
                  <a:srgbClr val="FFFFFF"/>
                </a:solidFill>
                <a:cs typeface="Arial MT Md"/>
              </a:rPr>
              <a:t>IN GRANTMAKING</a:t>
            </a:r>
            <a:endParaRPr lang="en-US" sz="2000" dirty="0">
              <a:cs typeface="Arial MT Md"/>
            </a:endParaRPr>
          </a:p>
        </p:txBody>
      </p:sp>
      <p:cxnSp>
        <p:nvCxnSpPr>
          <p:cNvPr id="22" name="Straight Connector 21"/>
          <p:cNvCxnSpPr/>
          <p:nvPr/>
        </p:nvCxnSpPr>
        <p:spPr>
          <a:xfrm flipV="1">
            <a:off x="7391400" y="5181600"/>
            <a:ext cx="0" cy="91440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1456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3500"/>
                            </p:stCondLst>
                            <p:childTnLst>
                              <p:par>
                                <p:cTn id="45" presetID="10" presetClass="entr" presetSubtype="0"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4000"/>
                            </p:stCondLst>
                            <p:childTnLst>
                              <p:par>
                                <p:cTn id="55" presetID="10"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0" grpId="0"/>
      <p:bldP spid="7" grpId="0"/>
      <p:bldP spid="8" grpId="0"/>
      <p:bldP spid="6" grpId="0"/>
      <p:bldP spid="11" grpId="0"/>
      <p:bldP spid="12" grpId="0"/>
      <p:bldP spid="13"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R5I2591.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p:cNvSpPr/>
          <p:nvPr/>
        </p:nvSpPr>
        <p:spPr>
          <a:xfrm>
            <a:off x="0" y="2971800"/>
            <a:ext cx="12192000" cy="990600"/>
          </a:xfrm>
          <a:prstGeom prst="rect">
            <a:avLst/>
          </a:prstGeom>
          <a:solidFill>
            <a:schemeClr val="accent6">
              <a:lumMod val="75000"/>
              <a:alpha val="5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Gill Sans MT"/>
            </a:endParaRPr>
          </a:p>
        </p:txBody>
      </p:sp>
      <p:sp>
        <p:nvSpPr>
          <p:cNvPr id="2" name="TextBox 1"/>
          <p:cNvSpPr txBox="1"/>
          <p:nvPr/>
        </p:nvSpPr>
        <p:spPr>
          <a:xfrm>
            <a:off x="304800" y="3200400"/>
            <a:ext cx="11582400" cy="584776"/>
          </a:xfrm>
          <a:prstGeom prst="rect">
            <a:avLst/>
          </a:prstGeom>
          <a:noFill/>
        </p:spPr>
        <p:txBody>
          <a:bodyPr wrap="square" rtlCol="0">
            <a:spAutoFit/>
          </a:bodyPr>
          <a:lstStyle/>
          <a:p>
            <a:pPr algn="ctr"/>
            <a:r>
              <a:rPr lang="en-US" sz="3200" b="1" dirty="0">
                <a:solidFill>
                  <a:srgbClr val="FFFFFF"/>
                </a:solidFill>
                <a:latin typeface="Helvetica"/>
                <a:cs typeface="Helvetica"/>
              </a:rPr>
              <a:t>COOKE UNDERGRADUATE TRANSFER SCHOLARSHIP</a:t>
            </a:r>
          </a:p>
        </p:txBody>
      </p:sp>
    </p:spTree>
    <p:extLst>
      <p:ext uri="{BB962C8B-B14F-4D97-AF65-F5344CB8AC3E}">
        <p14:creationId xmlns:p14="http://schemas.microsoft.com/office/powerpoint/2010/main" val="30764214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9A1250-A3AF-3BBB-4CE8-0EA33FA6532F}"/>
              </a:ext>
            </a:extLst>
          </p:cNvPr>
          <p:cNvSpPr txBox="1"/>
          <p:nvPr/>
        </p:nvSpPr>
        <p:spPr>
          <a:xfrm>
            <a:off x="838200" y="1905000"/>
            <a:ext cx="5410200" cy="3416320"/>
          </a:xfrm>
          <a:prstGeom prst="rect">
            <a:avLst/>
          </a:prstGeom>
          <a:noFill/>
        </p:spPr>
        <p:txBody>
          <a:bodyPr wrap="square">
            <a:spAutoFit/>
          </a:bodyPr>
          <a:lstStyle/>
          <a:p>
            <a:pPr marL="342900" indent="-342900">
              <a:buFont typeface="Arial" panose="020B0604020202020204" pitchFamily="34" charset="0"/>
              <a:buChar char="•"/>
            </a:pPr>
            <a:r>
              <a:rPr lang="en-US" dirty="0">
                <a:solidFill>
                  <a:srgbClr val="FFFFFF"/>
                </a:solidFill>
                <a:latin typeface="Muli" panose="020B0604020202020204" charset="0"/>
              </a:rPr>
              <a:t>L</a:t>
            </a:r>
            <a:r>
              <a:rPr lang="en-US" b="0" i="0" dirty="0">
                <a:solidFill>
                  <a:srgbClr val="FFFFFF"/>
                </a:solidFill>
                <a:effectLst/>
                <a:latin typeface="Muli" panose="020B0604020202020204" charset="0"/>
              </a:rPr>
              <a:t>ast dollar funding after all institutional aid</a:t>
            </a:r>
          </a:p>
          <a:p>
            <a:pPr marL="342900" indent="-342900">
              <a:buFont typeface="Arial" panose="020B0604020202020204" pitchFamily="34" charset="0"/>
              <a:buChar char="•"/>
            </a:pPr>
            <a:endParaRPr lang="en-US" dirty="0">
              <a:solidFill>
                <a:srgbClr val="FFFFFF"/>
              </a:solidFill>
              <a:latin typeface="Muli" panose="020B0604020202020204" charset="0"/>
            </a:endParaRPr>
          </a:p>
          <a:p>
            <a:pPr marL="342900" indent="-342900">
              <a:buFont typeface="Arial" panose="020B0604020202020204" pitchFamily="34" charset="0"/>
              <a:buChar char="•"/>
            </a:pPr>
            <a:r>
              <a:rPr lang="en-US" dirty="0">
                <a:solidFill>
                  <a:srgbClr val="FFFFFF"/>
                </a:solidFill>
                <a:latin typeface="Muli" panose="020B0604020202020204" charset="0"/>
              </a:rPr>
              <a:t>C</a:t>
            </a:r>
            <a:r>
              <a:rPr lang="en-US" b="0" i="0" dirty="0">
                <a:solidFill>
                  <a:srgbClr val="FFFFFF"/>
                </a:solidFill>
                <a:effectLst/>
                <a:latin typeface="Muli" panose="020B0604020202020204" charset="0"/>
              </a:rPr>
              <a:t>an provide as much as $55,000 per year for two to three years</a:t>
            </a:r>
          </a:p>
          <a:p>
            <a:pPr marL="342900" indent="-342900">
              <a:buFont typeface="Arial" panose="020B0604020202020204" pitchFamily="34" charset="0"/>
              <a:buChar char="•"/>
            </a:pPr>
            <a:endParaRPr lang="en-US" b="0" i="0" dirty="0">
              <a:solidFill>
                <a:srgbClr val="FFFFFF"/>
              </a:solidFill>
              <a:effectLst/>
              <a:latin typeface="Muli" panose="020B0604020202020204" charset="0"/>
            </a:endParaRPr>
          </a:p>
          <a:p>
            <a:pPr marL="342900" indent="-342900">
              <a:buFont typeface="Arial" panose="020B0604020202020204" pitchFamily="34" charset="0"/>
              <a:buChar char="•"/>
            </a:pPr>
            <a:r>
              <a:rPr lang="en-US" dirty="0">
                <a:solidFill>
                  <a:srgbClr val="FFFFFF"/>
                </a:solidFill>
                <a:latin typeface="Muli" panose="020B0604020202020204" charset="0"/>
              </a:rPr>
              <a:t>C</a:t>
            </a:r>
            <a:r>
              <a:rPr lang="en-US" b="0" i="0" dirty="0">
                <a:solidFill>
                  <a:srgbClr val="FFFFFF"/>
                </a:solidFill>
                <a:effectLst/>
                <a:latin typeface="Muli" panose="020B0604020202020204" charset="0"/>
              </a:rPr>
              <a:t>omplete a bachelor’s degree at any accredited four-year undergraduate institution in the U.S.</a:t>
            </a:r>
            <a:endParaRPr lang="en-US" dirty="0">
              <a:solidFill>
                <a:srgbClr val="FFFFFF"/>
              </a:solidFill>
            </a:endParaRPr>
          </a:p>
        </p:txBody>
      </p:sp>
      <p:sp>
        <p:nvSpPr>
          <p:cNvPr id="7" name="TextBox 6">
            <a:extLst>
              <a:ext uri="{FF2B5EF4-FFF2-40B4-BE49-F238E27FC236}">
                <a16:creationId xmlns:a16="http://schemas.microsoft.com/office/drawing/2014/main" id="{2D8E0466-6DBF-649F-430B-5FD04004D4AB}"/>
              </a:ext>
            </a:extLst>
          </p:cNvPr>
          <p:cNvSpPr txBox="1"/>
          <p:nvPr/>
        </p:nvSpPr>
        <p:spPr>
          <a:xfrm>
            <a:off x="2362200" y="533400"/>
            <a:ext cx="7467600" cy="646331"/>
          </a:xfrm>
          <a:prstGeom prst="rect">
            <a:avLst/>
          </a:prstGeom>
          <a:noFill/>
        </p:spPr>
        <p:txBody>
          <a:bodyPr wrap="square">
            <a:spAutoFit/>
          </a:bodyPr>
          <a:lstStyle/>
          <a:p>
            <a:pPr algn="ctr"/>
            <a:r>
              <a:rPr lang="en-US" sz="3600" dirty="0">
                <a:solidFill>
                  <a:schemeClr val="tx2"/>
                </a:solidFill>
              </a:rPr>
              <a:t>SCHOLARSHIP AMOUNT</a:t>
            </a:r>
          </a:p>
        </p:txBody>
      </p:sp>
      <p:pic>
        <p:nvPicPr>
          <p:cNvPr id="11" name="Picture 10" descr="A person in a suit standing in front of a black background&#10;&#10;Description automatically generated">
            <a:extLst>
              <a:ext uri="{FF2B5EF4-FFF2-40B4-BE49-F238E27FC236}">
                <a16:creationId xmlns:a16="http://schemas.microsoft.com/office/drawing/2014/main" id="{0E3E2307-7E47-98A4-26E1-A7DA99FFBE5D}"/>
              </a:ext>
            </a:extLst>
          </p:cNvPr>
          <p:cNvPicPr>
            <a:picLocks noChangeAspect="1"/>
          </p:cNvPicPr>
          <p:nvPr/>
        </p:nvPicPr>
        <p:blipFill>
          <a:blip r:embed="rId3"/>
          <a:srcRect l="22566" r="18300"/>
          <a:stretch/>
        </p:blipFill>
        <p:spPr>
          <a:xfrm>
            <a:off x="7146012" y="1379706"/>
            <a:ext cx="4131588" cy="4648200"/>
          </a:xfrm>
          <a:prstGeom prst="rect">
            <a:avLst/>
          </a:prstGeom>
        </p:spPr>
      </p:pic>
    </p:spTree>
    <p:extLst>
      <p:ext uri="{BB962C8B-B14F-4D97-AF65-F5344CB8AC3E}">
        <p14:creationId xmlns:p14="http://schemas.microsoft.com/office/powerpoint/2010/main" val="104554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52"/>
          <p:cNvPicPr>
            <a:picLocks noChangeAspect="1"/>
          </p:cNvPicPr>
          <p:nvPr/>
        </p:nvPicPr>
        <p:blipFill>
          <a:blip r:embed="rId2"/>
          <a:stretch>
            <a:fillRect/>
          </a:stretch>
        </p:blipFill>
        <p:spPr>
          <a:xfrm>
            <a:off x="3324482" y="4315409"/>
            <a:ext cx="1500496" cy="385641"/>
          </a:xfrm>
          <a:prstGeom prst="rect">
            <a:avLst/>
          </a:prstGeom>
        </p:spPr>
      </p:pic>
      <p:sp>
        <p:nvSpPr>
          <p:cNvPr id="2" name="Chevron 1"/>
          <p:cNvSpPr/>
          <p:nvPr/>
        </p:nvSpPr>
        <p:spPr>
          <a:xfrm>
            <a:off x="1066800" y="2552700"/>
            <a:ext cx="2133600" cy="685800"/>
          </a:xfrm>
          <a:prstGeom prst="chevron">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2408036" y="914400"/>
            <a:ext cx="7374935" cy="1077218"/>
          </a:xfrm>
          <a:prstGeom prst="rect">
            <a:avLst/>
          </a:prstGeom>
          <a:noFill/>
        </p:spPr>
        <p:txBody>
          <a:bodyPr wrap="none" rtlCol="0">
            <a:spAutoFit/>
          </a:bodyPr>
          <a:lstStyle/>
          <a:p>
            <a:pPr algn="ctr"/>
            <a:r>
              <a:rPr lang="en-US" sz="3200" dirty="0">
                <a:solidFill>
                  <a:schemeClr val="bg2"/>
                </a:solidFill>
              </a:rPr>
              <a:t>TIMELINE: COOKE UNDERGRADUATE </a:t>
            </a:r>
            <a:br>
              <a:rPr lang="en-US" sz="3200" dirty="0">
                <a:solidFill>
                  <a:schemeClr val="bg2"/>
                </a:solidFill>
              </a:rPr>
            </a:br>
            <a:r>
              <a:rPr lang="en-US" sz="3200" dirty="0">
                <a:solidFill>
                  <a:schemeClr val="bg2"/>
                </a:solidFill>
              </a:rPr>
              <a:t>TRANSFER SCHOLARSHIP </a:t>
            </a:r>
          </a:p>
        </p:txBody>
      </p:sp>
      <p:cxnSp>
        <p:nvCxnSpPr>
          <p:cNvPr id="5" name="Straight Connector 4"/>
          <p:cNvCxnSpPr/>
          <p:nvPr/>
        </p:nvCxnSpPr>
        <p:spPr>
          <a:xfrm flipH="1">
            <a:off x="2895332" y="2133600"/>
            <a:ext cx="6476999" cy="0"/>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543832" y="2705100"/>
            <a:ext cx="1255472" cy="400110"/>
          </a:xfrm>
          <a:prstGeom prst="rect">
            <a:avLst/>
          </a:prstGeom>
          <a:noFill/>
        </p:spPr>
        <p:txBody>
          <a:bodyPr wrap="none" rtlCol="0">
            <a:spAutoFit/>
          </a:bodyPr>
          <a:lstStyle/>
          <a:p>
            <a:pPr algn="ctr"/>
            <a:r>
              <a:rPr lang="en-US" sz="2000" dirty="0">
                <a:solidFill>
                  <a:srgbClr val="FFFFFF"/>
                </a:solidFill>
              </a:rPr>
              <a:t>AUGUST</a:t>
            </a:r>
            <a:endParaRPr lang="en-US" dirty="0">
              <a:solidFill>
                <a:srgbClr val="FFFFFF"/>
              </a:solidFill>
            </a:endParaRPr>
          </a:p>
        </p:txBody>
      </p:sp>
      <p:sp>
        <p:nvSpPr>
          <p:cNvPr id="11" name="Chevron 10"/>
          <p:cNvSpPr/>
          <p:nvPr/>
        </p:nvSpPr>
        <p:spPr>
          <a:xfrm>
            <a:off x="3048000" y="2552700"/>
            <a:ext cx="2133600" cy="685800"/>
          </a:xfrm>
          <a:prstGeom prst="chevron">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 name="TextBox 11"/>
          <p:cNvSpPr txBox="1"/>
          <p:nvPr/>
        </p:nvSpPr>
        <p:spPr>
          <a:xfrm>
            <a:off x="3331871" y="2705100"/>
            <a:ext cx="1641796" cy="400110"/>
          </a:xfrm>
          <a:prstGeom prst="rect">
            <a:avLst/>
          </a:prstGeom>
          <a:noFill/>
        </p:spPr>
        <p:txBody>
          <a:bodyPr wrap="none" rtlCol="0">
            <a:spAutoFit/>
          </a:bodyPr>
          <a:lstStyle/>
          <a:p>
            <a:pPr algn="ctr"/>
            <a:r>
              <a:rPr lang="en-US" sz="2000" dirty="0">
                <a:solidFill>
                  <a:srgbClr val="FFFFFF"/>
                </a:solidFill>
              </a:rPr>
              <a:t>DECEMBER</a:t>
            </a:r>
            <a:endParaRPr lang="en-US" dirty="0">
              <a:solidFill>
                <a:srgbClr val="FFFFFF"/>
              </a:solidFill>
            </a:endParaRPr>
          </a:p>
        </p:txBody>
      </p:sp>
      <p:sp>
        <p:nvSpPr>
          <p:cNvPr id="13" name="Chevron 12"/>
          <p:cNvSpPr/>
          <p:nvPr/>
        </p:nvSpPr>
        <p:spPr>
          <a:xfrm>
            <a:off x="5029200" y="2552700"/>
            <a:ext cx="2133600" cy="685800"/>
          </a:xfrm>
          <a:prstGeom prst="chevron">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4" name="TextBox 13"/>
          <p:cNvSpPr txBox="1"/>
          <p:nvPr/>
        </p:nvSpPr>
        <p:spPr>
          <a:xfrm>
            <a:off x="5476577" y="2705100"/>
            <a:ext cx="1314784" cy="461665"/>
          </a:xfrm>
          <a:prstGeom prst="rect">
            <a:avLst/>
          </a:prstGeom>
          <a:noFill/>
        </p:spPr>
        <p:txBody>
          <a:bodyPr wrap="none" rtlCol="0">
            <a:spAutoFit/>
          </a:bodyPr>
          <a:lstStyle/>
          <a:p>
            <a:pPr algn="ctr"/>
            <a:r>
              <a:rPr lang="en-US" dirty="0">
                <a:solidFill>
                  <a:srgbClr val="FFFFFF"/>
                </a:solidFill>
              </a:rPr>
              <a:t>MARCH</a:t>
            </a:r>
          </a:p>
        </p:txBody>
      </p:sp>
      <p:sp>
        <p:nvSpPr>
          <p:cNvPr id="15" name="Chevron 14"/>
          <p:cNvSpPr/>
          <p:nvPr/>
        </p:nvSpPr>
        <p:spPr>
          <a:xfrm>
            <a:off x="7010400" y="2552700"/>
            <a:ext cx="2133600" cy="685800"/>
          </a:xfrm>
          <a:prstGeom prst="chevron">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6" name="TextBox 15"/>
          <p:cNvSpPr txBox="1"/>
          <p:nvPr/>
        </p:nvSpPr>
        <p:spPr>
          <a:xfrm>
            <a:off x="7613771" y="2705100"/>
            <a:ext cx="926857" cy="400110"/>
          </a:xfrm>
          <a:prstGeom prst="rect">
            <a:avLst/>
          </a:prstGeom>
          <a:noFill/>
        </p:spPr>
        <p:txBody>
          <a:bodyPr wrap="none" rtlCol="0">
            <a:spAutoFit/>
          </a:bodyPr>
          <a:lstStyle/>
          <a:p>
            <a:pPr algn="ctr"/>
            <a:r>
              <a:rPr lang="en-US" sz="2000" dirty="0">
                <a:solidFill>
                  <a:srgbClr val="FFFFFF"/>
                </a:solidFill>
              </a:rPr>
              <a:t>APRIL</a:t>
            </a:r>
            <a:endParaRPr lang="en-US" dirty="0">
              <a:solidFill>
                <a:srgbClr val="FFFFFF"/>
              </a:solidFill>
            </a:endParaRPr>
          </a:p>
        </p:txBody>
      </p:sp>
      <p:sp>
        <p:nvSpPr>
          <p:cNvPr id="17" name="Chevron 16"/>
          <p:cNvSpPr/>
          <p:nvPr/>
        </p:nvSpPr>
        <p:spPr>
          <a:xfrm>
            <a:off x="8991600" y="2552700"/>
            <a:ext cx="2133600" cy="685800"/>
          </a:xfrm>
          <a:prstGeom prst="chevron">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8" name="TextBox 17"/>
          <p:cNvSpPr txBox="1"/>
          <p:nvPr/>
        </p:nvSpPr>
        <p:spPr>
          <a:xfrm>
            <a:off x="9495019" y="2705100"/>
            <a:ext cx="1202698" cy="400110"/>
          </a:xfrm>
          <a:prstGeom prst="rect">
            <a:avLst/>
          </a:prstGeom>
          <a:noFill/>
        </p:spPr>
        <p:txBody>
          <a:bodyPr wrap="none" rtlCol="0">
            <a:spAutoFit/>
          </a:bodyPr>
          <a:lstStyle/>
          <a:p>
            <a:pPr algn="ctr"/>
            <a:r>
              <a:rPr lang="en-US" sz="2000" dirty="0">
                <a:solidFill>
                  <a:srgbClr val="FFFFFF"/>
                </a:solidFill>
              </a:rPr>
              <a:t>AUGUST</a:t>
            </a:r>
            <a:endParaRPr lang="en-US" dirty="0">
              <a:solidFill>
                <a:srgbClr val="FFFFFF"/>
              </a:solidFill>
            </a:endParaRPr>
          </a:p>
        </p:txBody>
      </p:sp>
      <p:sp>
        <p:nvSpPr>
          <p:cNvPr id="19" name="TextBox 18"/>
          <p:cNvSpPr txBox="1"/>
          <p:nvPr/>
        </p:nvSpPr>
        <p:spPr>
          <a:xfrm>
            <a:off x="1096640" y="4876800"/>
            <a:ext cx="2209800" cy="1323439"/>
          </a:xfrm>
          <a:prstGeom prst="rect">
            <a:avLst/>
          </a:prstGeom>
          <a:noFill/>
        </p:spPr>
        <p:txBody>
          <a:bodyPr wrap="square" rtlCol="0">
            <a:spAutoFit/>
          </a:bodyPr>
          <a:lstStyle/>
          <a:p>
            <a:r>
              <a:rPr lang="en-US" sz="2000" dirty="0">
                <a:solidFill>
                  <a:srgbClr val="00497B"/>
                </a:solidFill>
              </a:rPr>
              <a:t>Link to application made public via Common App</a:t>
            </a:r>
          </a:p>
        </p:txBody>
      </p:sp>
      <p:sp>
        <p:nvSpPr>
          <p:cNvPr id="20" name="TextBox 19"/>
          <p:cNvSpPr txBox="1"/>
          <p:nvPr/>
        </p:nvSpPr>
        <p:spPr>
          <a:xfrm>
            <a:off x="3276600" y="4876800"/>
            <a:ext cx="1765701" cy="707886"/>
          </a:xfrm>
          <a:prstGeom prst="rect">
            <a:avLst/>
          </a:prstGeom>
          <a:noFill/>
        </p:spPr>
        <p:txBody>
          <a:bodyPr wrap="square" rtlCol="0">
            <a:spAutoFit/>
          </a:bodyPr>
          <a:lstStyle/>
          <a:p>
            <a:r>
              <a:rPr lang="en-US" sz="2000" dirty="0">
                <a:solidFill>
                  <a:srgbClr val="00497B"/>
                </a:solidFill>
              </a:rPr>
              <a:t>Application closes</a:t>
            </a:r>
          </a:p>
        </p:txBody>
      </p:sp>
      <p:sp>
        <p:nvSpPr>
          <p:cNvPr id="21" name="TextBox 20"/>
          <p:cNvSpPr txBox="1"/>
          <p:nvPr/>
        </p:nvSpPr>
        <p:spPr>
          <a:xfrm>
            <a:off x="5244699" y="4876800"/>
            <a:ext cx="1765701" cy="707886"/>
          </a:xfrm>
          <a:prstGeom prst="rect">
            <a:avLst/>
          </a:prstGeom>
          <a:noFill/>
        </p:spPr>
        <p:txBody>
          <a:bodyPr wrap="square" rtlCol="0">
            <a:spAutoFit/>
          </a:bodyPr>
          <a:lstStyle/>
          <a:p>
            <a:r>
              <a:rPr lang="en-US" sz="2000" dirty="0">
                <a:solidFill>
                  <a:srgbClr val="00497B"/>
                </a:solidFill>
              </a:rPr>
              <a:t>Semifinalists</a:t>
            </a:r>
            <a:br>
              <a:rPr lang="en-US" sz="2000" dirty="0">
                <a:solidFill>
                  <a:srgbClr val="00497B"/>
                </a:solidFill>
              </a:rPr>
            </a:br>
            <a:r>
              <a:rPr lang="en-US" sz="2000" dirty="0">
                <a:solidFill>
                  <a:srgbClr val="00497B"/>
                </a:solidFill>
              </a:rPr>
              <a:t>announced</a:t>
            </a:r>
          </a:p>
        </p:txBody>
      </p:sp>
      <p:sp>
        <p:nvSpPr>
          <p:cNvPr id="22" name="TextBox 21"/>
          <p:cNvSpPr txBox="1"/>
          <p:nvPr/>
        </p:nvSpPr>
        <p:spPr>
          <a:xfrm>
            <a:off x="7162800" y="4876800"/>
            <a:ext cx="1765701" cy="1015663"/>
          </a:xfrm>
          <a:prstGeom prst="rect">
            <a:avLst/>
          </a:prstGeom>
          <a:noFill/>
        </p:spPr>
        <p:txBody>
          <a:bodyPr wrap="square" rtlCol="0">
            <a:spAutoFit/>
          </a:bodyPr>
          <a:lstStyle/>
          <a:p>
            <a:r>
              <a:rPr lang="en-US" sz="2000" dirty="0">
                <a:solidFill>
                  <a:schemeClr val="bg1"/>
                </a:solidFill>
              </a:rPr>
              <a:t>Scholarship</a:t>
            </a:r>
            <a:br>
              <a:rPr lang="en-US" sz="2000" dirty="0">
                <a:solidFill>
                  <a:schemeClr val="bg1"/>
                </a:solidFill>
              </a:rPr>
            </a:br>
            <a:r>
              <a:rPr lang="en-US" sz="2000" dirty="0">
                <a:solidFill>
                  <a:schemeClr val="bg1"/>
                </a:solidFill>
              </a:rPr>
              <a:t>recipients</a:t>
            </a:r>
            <a:br>
              <a:rPr lang="en-US" sz="2000" dirty="0">
                <a:solidFill>
                  <a:schemeClr val="bg1"/>
                </a:solidFill>
              </a:rPr>
            </a:br>
            <a:r>
              <a:rPr lang="en-US" sz="2000" dirty="0">
                <a:solidFill>
                  <a:schemeClr val="bg1"/>
                </a:solidFill>
              </a:rPr>
              <a:t>announced</a:t>
            </a:r>
          </a:p>
        </p:txBody>
      </p:sp>
      <p:sp>
        <p:nvSpPr>
          <p:cNvPr id="23" name="TextBox 22"/>
          <p:cNvSpPr txBox="1"/>
          <p:nvPr/>
        </p:nvSpPr>
        <p:spPr>
          <a:xfrm>
            <a:off x="9207099" y="4876800"/>
            <a:ext cx="2603901" cy="707886"/>
          </a:xfrm>
          <a:prstGeom prst="rect">
            <a:avLst/>
          </a:prstGeom>
          <a:noFill/>
        </p:spPr>
        <p:txBody>
          <a:bodyPr wrap="square" rtlCol="0">
            <a:spAutoFit/>
          </a:bodyPr>
          <a:lstStyle/>
          <a:p>
            <a:r>
              <a:rPr lang="en-US" sz="2000" dirty="0">
                <a:solidFill>
                  <a:srgbClr val="00497B"/>
                </a:solidFill>
              </a:rPr>
              <a:t>Scholars Weekend in-person event</a:t>
            </a:r>
          </a:p>
        </p:txBody>
      </p:sp>
      <p:grpSp>
        <p:nvGrpSpPr>
          <p:cNvPr id="3" name="Group 2"/>
          <p:cNvGrpSpPr/>
          <p:nvPr/>
        </p:nvGrpSpPr>
        <p:grpSpPr>
          <a:xfrm>
            <a:off x="1066800" y="3660587"/>
            <a:ext cx="1539020" cy="1040464"/>
            <a:chOff x="1066800" y="3660587"/>
            <a:chExt cx="1539020" cy="1040464"/>
          </a:xfrm>
        </p:grpSpPr>
        <p:pic>
          <p:nvPicPr>
            <p:cNvPr id="52" name="Picture 51"/>
            <p:cNvPicPr>
              <a:picLocks noChangeAspect="1"/>
            </p:cNvPicPr>
            <p:nvPr/>
          </p:nvPicPr>
          <p:blipFill>
            <a:blip r:embed="rId3"/>
            <a:stretch>
              <a:fillRect/>
            </a:stretch>
          </p:blipFill>
          <p:spPr>
            <a:xfrm>
              <a:off x="1066800" y="3660587"/>
              <a:ext cx="1539020" cy="1040464"/>
            </a:xfrm>
            <a:prstGeom prst="rect">
              <a:avLst/>
            </a:prstGeom>
          </p:spPr>
        </p:pic>
        <p:sp>
          <p:nvSpPr>
            <p:cNvPr id="27" name="TextBox 26"/>
            <p:cNvSpPr txBox="1"/>
            <p:nvPr/>
          </p:nvSpPr>
          <p:spPr>
            <a:xfrm>
              <a:off x="1371927" y="3776776"/>
              <a:ext cx="919543" cy="461665"/>
            </a:xfrm>
            <a:prstGeom prst="rect">
              <a:avLst/>
            </a:prstGeom>
            <a:noFill/>
          </p:spPr>
          <p:txBody>
            <a:bodyPr wrap="none" rtlCol="0">
              <a:spAutoFit/>
            </a:bodyPr>
            <a:lstStyle/>
            <a:p>
              <a:pPr algn="ctr"/>
              <a:r>
                <a:rPr lang="en-US" b="1" dirty="0">
                  <a:solidFill>
                    <a:schemeClr val="accent3"/>
                  </a:solidFill>
                </a:rPr>
                <a:t>.com</a:t>
              </a:r>
              <a:endParaRPr lang="en-US" sz="2000" b="1" dirty="0">
                <a:solidFill>
                  <a:schemeClr val="accent3"/>
                </a:solidFill>
              </a:endParaRPr>
            </a:p>
          </p:txBody>
        </p:sp>
      </p:grpSp>
      <p:grpSp>
        <p:nvGrpSpPr>
          <p:cNvPr id="8" name="Group 7"/>
          <p:cNvGrpSpPr/>
          <p:nvPr/>
        </p:nvGrpSpPr>
        <p:grpSpPr>
          <a:xfrm>
            <a:off x="5338602" y="3532742"/>
            <a:ext cx="1227324" cy="1239868"/>
            <a:chOff x="5338602" y="3532742"/>
            <a:chExt cx="1227324" cy="1239868"/>
          </a:xfrm>
        </p:grpSpPr>
        <p:sp>
          <p:nvSpPr>
            <p:cNvPr id="29" name="Rectangle 28"/>
            <p:cNvSpPr/>
            <p:nvPr/>
          </p:nvSpPr>
          <p:spPr>
            <a:xfrm>
              <a:off x="5338602" y="3532742"/>
              <a:ext cx="685800" cy="914400"/>
            </a:xfrm>
            <a:prstGeom prst="rect">
              <a:avLst/>
            </a:prstGeom>
            <a:solidFill>
              <a:srgbClr val="FFFFFF"/>
            </a:solidFill>
            <a:ln w="28575" cmpd="sng">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5438519" y="3634736"/>
              <a:ext cx="685800" cy="914400"/>
            </a:xfrm>
            <a:prstGeom prst="rect">
              <a:avLst/>
            </a:prstGeom>
            <a:solidFill>
              <a:srgbClr val="FFFFFF"/>
            </a:solidFill>
            <a:ln w="28575" cmpd="sng">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5560024" y="3739469"/>
              <a:ext cx="685800" cy="914400"/>
            </a:xfrm>
            <a:prstGeom prst="rect">
              <a:avLst/>
            </a:prstGeom>
            <a:solidFill>
              <a:srgbClr val="FFFFFF"/>
            </a:solidFill>
            <a:ln w="28575" cmpd="sng">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5681502" y="3858210"/>
              <a:ext cx="685800" cy="914400"/>
            </a:xfrm>
            <a:prstGeom prst="rect">
              <a:avLst/>
            </a:prstGeom>
            <a:solidFill>
              <a:srgbClr val="FFFFFF"/>
            </a:solidFill>
            <a:ln w="28575" cmpd="sng">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 name="Straight Connector 32"/>
            <p:cNvCxnSpPr/>
            <p:nvPr/>
          </p:nvCxnSpPr>
          <p:spPr>
            <a:xfrm flipH="1">
              <a:off x="5787832" y="4032362"/>
              <a:ext cx="473140" cy="0"/>
            </a:xfrm>
            <a:prstGeom prst="line">
              <a:avLst/>
            </a:prstGeom>
            <a:ln w="28575"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H="1">
              <a:off x="5787832" y="4114800"/>
              <a:ext cx="473140" cy="0"/>
            </a:xfrm>
            <a:prstGeom prst="line">
              <a:avLst/>
            </a:prstGeom>
            <a:ln w="28575"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H="1">
              <a:off x="5787832" y="4191000"/>
              <a:ext cx="473140" cy="0"/>
            </a:xfrm>
            <a:prstGeom prst="line">
              <a:avLst/>
            </a:prstGeom>
            <a:ln w="28575"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H="1">
              <a:off x="5787832" y="4268342"/>
              <a:ext cx="473140" cy="0"/>
            </a:xfrm>
            <a:prstGeom prst="line">
              <a:avLst/>
            </a:prstGeom>
            <a:ln w="28575"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a:off x="5787832" y="4343400"/>
              <a:ext cx="473140" cy="0"/>
            </a:xfrm>
            <a:prstGeom prst="line">
              <a:avLst/>
            </a:prstGeom>
            <a:ln w="28575"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H="1">
              <a:off x="5787832" y="4419600"/>
              <a:ext cx="473140" cy="0"/>
            </a:xfrm>
            <a:prstGeom prst="line">
              <a:avLst/>
            </a:prstGeom>
            <a:ln w="28575"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H="1">
              <a:off x="5787832" y="4495800"/>
              <a:ext cx="473140" cy="0"/>
            </a:xfrm>
            <a:prstGeom prst="line">
              <a:avLst/>
            </a:prstGeom>
            <a:ln w="28575" cmpd="sng">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a:off x="5787832" y="4572000"/>
              <a:ext cx="473140" cy="0"/>
            </a:xfrm>
            <a:prstGeom prst="line">
              <a:avLst/>
            </a:prstGeom>
            <a:ln w="28575"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43" name="5-Point Star 42"/>
            <p:cNvSpPr/>
            <p:nvPr/>
          </p:nvSpPr>
          <p:spPr>
            <a:xfrm>
              <a:off x="5925722" y="4156721"/>
              <a:ext cx="640204" cy="580841"/>
            </a:xfrm>
            <a:prstGeom prst="star5">
              <a:avLst/>
            </a:prstGeom>
            <a:solidFill>
              <a:schemeClr val="accent3"/>
            </a:solidFill>
            <a:ln w="28575"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 name="Group 5"/>
          <p:cNvGrpSpPr/>
          <p:nvPr/>
        </p:nvGrpSpPr>
        <p:grpSpPr>
          <a:xfrm>
            <a:off x="7132196" y="3352800"/>
            <a:ext cx="1630804" cy="1466482"/>
            <a:chOff x="7132196" y="3352800"/>
            <a:chExt cx="1630804" cy="1466482"/>
          </a:xfrm>
        </p:grpSpPr>
        <p:sp>
          <p:nvSpPr>
            <p:cNvPr id="44" name="5-Point Star 43"/>
            <p:cNvSpPr/>
            <p:nvPr/>
          </p:nvSpPr>
          <p:spPr>
            <a:xfrm>
              <a:off x="7620000" y="4114800"/>
              <a:ext cx="640204" cy="580841"/>
            </a:xfrm>
            <a:prstGeom prst="star5">
              <a:avLst/>
            </a:prstGeom>
            <a:solidFill>
              <a:schemeClr val="accent3"/>
            </a:solidFill>
            <a:ln w="28575"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p:cNvSpPr/>
            <p:nvPr/>
          </p:nvSpPr>
          <p:spPr>
            <a:xfrm>
              <a:off x="7132196" y="4238441"/>
              <a:ext cx="640204" cy="580841"/>
            </a:xfrm>
            <a:prstGeom prst="star5">
              <a:avLst/>
            </a:prstGeom>
            <a:solidFill>
              <a:schemeClr val="accent3"/>
            </a:solidFill>
            <a:ln w="28575"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p:cNvSpPr/>
            <p:nvPr/>
          </p:nvSpPr>
          <p:spPr>
            <a:xfrm>
              <a:off x="7284596" y="3733800"/>
              <a:ext cx="640204" cy="580841"/>
            </a:xfrm>
            <a:prstGeom prst="star5">
              <a:avLst/>
            </a:prstGeom>
            <a:solidFill>
              <a:schemeClr val="accent3"/>
            </a:solidFill>
            <a:ln w="28575"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p:cNvSpPr/>
            <p:nvPr/>
          </p:nvSpPr>
          <p:spPr>
            <a:xfrm>
              <a:off x="7619354" y="3352800"/>
              <a:ext cx="640204" cy="580841"/>
            </a:xfrm>
            <a:prstGeom prst="star5">
              <a:avLst/>
            </a:prstGeom>
            <a:solidFill>
              <a:schemeClr val="accent3"/>
            </a:solidFill>
            <a:ln w="28575"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p:cNvSpPr/>
            <p:nvPr/>
          </p:nvSpPr>
          <p:spPr>
            <a:xfrm>
              <a:off x="7940102" y="3733800"/>
              <a:ext cx="640204" cy="580841"/>
            </a:xfrm>
            <a:prstGeom prst="star5">
              <a:avLst/>
            </a:prstGeom>
            <a:solidFill>
              <a:schemeClr val="accent3"/>
            </a:solidFill>
            <a:ln w="28575"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p:cNvSpPr/>
            <p:nvPr/>
          </p:nvSpPr>
          <p:spPr>
            <a:xfrm>
              <a:off x="8122796" y="4238441"/>
              <a:ext cx="640204" cy="580841"/>
            </a:xfrm>
            <a:prstGeom prst="star5">
              <a:avLst/>
            </a:prstGeom>
            <a:solidFill>
              <a:schemeClr val="accent3"/>
            </a:solidFill>
            <a:ln w="28575"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 name="Group 6"/>
          <p:cNvGrpSpPr/>
          <p:nvPr/>
        </p:nvGrpSpPr>
        <p:grpSpPr>
          <a:xfrm>
            <a:off x="9317949" y="3443257"/>
            <a:ext cx="1045251" cy="1329352"/>
            <a:chOff x="9317949" y="3443257"/>
            <a:chExt cx="1045251" cy="1329352"/>
          </a:xfrm>
        </p:grpSpPr>
        <p:sp>
          <p:nvSpPr>
            <p:cNvPr id="54" name="Rectangle 53"/>
            <p:cNvSpPr/>
            <p:nvPr/>
          </p:nvSpPr>
          <p:spPr>
            <a:xfrm>
              <a:off x="9317949" y="3449018"/>
              <a:ext cx="54382" cy="1323591"/>
            </a:xfrm>
            <a:prstGeom prst="rect">
              <a:avLst/>
            </a:prstGeom>
            <a:solidFill>
              <a:srgbClr val="FFFFFF"/>
            </a:solid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Trapezoid 54"/>
            <p:cNvSpPr/>
            <p:nvPr/>
          </p:nvSpPr>
          <p:spPr>
            <a:xfrm rot="5400000">
              <a:off x="9367807" y="3486150"/>
              <a:ext cx="581086" cy="495300"/>
            </a:xfrm>
            <a:prstGeom prst="trapezoid">
              <a:avLst>
                <a:gd name="adj" fmla="val 32738"/>
              </a:avLst>
            </a:prstGeom>
            <a:solidFill>
              <a:schemeClr val="accent3"/>
            </a:solidFill>
            <a:ln w="2857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Trapezoid 55"/>
            <p:cNvSpPr/>
            <p:nvPr/>
          </p:nvSpPr>
          <p:spPr>
            <a:xfrm rot="5400000">
              <a:off x="9884214" y="3488990"/>
              <a:ext cx="348371" cy="609600"/>
            </a:xfrm>
            <a:prstGeom prst="trapezoid">
              <a:avLst>
                <a:gd name="adj" fmla="val 64393"/>
              </a:avLst>
            </a:prstGeom>
            <a:solidFill>
              <a:schemeClr val="accent3"/>
            </a:solidFill>
            <a:ln w="2857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p:cNvSpPr/>
            <p:nvPr/>
          </p:nvSpPr>
          <p:spPr>
            <a:xfrm>
              <a:off x="9525000" y="3556630"/>
              <a:ext cx="342900" cy="311105"/>
            </a:xfrm>
            <a:prstGeom prst="star5">
              <a:avLst/>
            </a:prstGeom>
            <a:solidFill>
              <a:srgbClr val="FFFFFF"/>
            </a:solidFill>
            <a:ln w="2857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8" name="Picture 57"/>
          <p:cNvPicPr>
            <a:picLocks noChangeAspect="1"/>
          </p:cNvPicPr>
          <p:nvPr/>
        </p:nvPicPr>
        <p:blipFill>
          <a:blip r:embed="rId4"/>
          <a:stretch>
            <a:fillRect/>
          </a:stretch>
        </p:blipFill>
        <p:spPr>
          <a:xfrm>
            <a:off x="10134600" y="3779518"/>
            <a:ext cx="1381897" cy="1014182"/>
          </a:xfrm>
          <a:prstGeom prst="rect">
            <a:avLst/>
          </a:prstGeom>
        </p:spPr>
      </p:pic>
    </p:spTree>
    <p:extLst>
      <p:ext uri="{BB962C8B-B14F-4D97-AF65-F5344CB8AC3E}">
        <p14:creationId xmlns:p14="http://schemas.microsoft.com/office/powerpoint/2010/main" val="1491130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2000"/>
                            </p:stCondLst>
                            <p:childTnLst>
                              <p:par>
                                <p:cTn id="57" presetID="10"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500"/>
                                        <p:tgtEl>
                                          <p:spTgt spid="7"/>
                                        </p:tgtEl>
                                      </p:cBhvr>
                                    </p:animEffect>
                                  </p:childTnLst>
                                </p:cTn>
                              </p:par>
                              <p:par>
                                <p:cTn id="66" presetID="10" presetClass="entr" presetSubtype="0" fill="hold" nodeType="with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500"/>
                                        <p:tgtEl>
                                          <p:spTgt spid="5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animBg="1"/>
      <p:bldP spid="12" grpId="0"/>
      <p:bldP spid="13" grpId="0" animBg="1"/>
      <p:bldP spid="14" grpId="0"/>
      <p:bldP spid="15" grpId="0" animBg="1"/>
      <p:bldP spid="16" grpId="0"/>
      <p:bldP spid="17" grpId="0" animBg="1"/>
      <p:bldP spid="18" grpId="0"/>
      <p:bldP spid="19" grpId="0"/>
      <p:bldP spid="20" grpId="0"/>
      <p:bldP spid="21"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a:off x="8229600" y="1942989"/>
            <a:ext cx="3048001" cy="4168408"/>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p:cNvSpPr/>
          <p:nvPr/>
        </p:nvSpPr>
        <p:spPr>
          <a:xfrm>
            <a:off x="3187374" y="1927401"/>
            <a:ext cx="4727750" cy="1936016"/>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p:cNvSpPr/>
          <p:nvPr/>
        </p:nvSpPr>
        <p:spPr>
          <a:xfrm>
            <a:off x="914400" y="1927401"/>
            <a:ext cx="1980932" cy="4168408"/>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4346861" y="914400"/>
            <a:ext cx="3497271" cy="584776"/>
          </a:xfrm>
          <a:prstGeom prst="rect">
            <a:avLst/>
          </a:prstGeom>
          <a:noFill/>
        </p:spPr>
        <p:txBody>
          <a:bodyPr wrap="none" rtlCol="0">
            <a:spAutoFit/>
          </a:bodyPr>
          <a:lstStyle/>
          <a:p>
            <a:pPr algn="ctr"/>
            <a:r>
              <a:rPr lang="en-US" sz="3200" dirty="0">
                <a:solidFill>
                  <a:schemeClr val="bg2"/>
                </a:solidFill>
              </a:rPr>
              <a:t>WHO CAN APPLY</a:t>
            </a:r>
          </a:p>
        </p:txBody>
      </p:sp>
      <p:cxnSp>
        <p:nvCxnSpPr>
          <p:cNvPr id="5" name="Straight Connector 4"/>
          <p:cNvCxnSpPr/>
          <p:nvPr/>
        </p:nvCxnSpPr>
        <p:spPr>
          <a:xfrm flipH="1">
            <a:off x="2895332" y="1676400"/>
            <a:ext cx="6476999" cy="0"/>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914400" y="3958441"/>
            <a:ext cx="2057400" cy="1631216"/>
          </a:xfrm>
          <a:prstGeom prst="rect">
            <a:avLst/>
          </a:prstGeom>
          <a:noFill/>
        </p:spPr>
        <p:txBody>
          <a:bodyPr wrap="square" rtlCol="0">
            <a:spAutoFit/>
          </a:bodyPr>
          <a:lstStyle/>
          <a:p>
            <a:r>
              <a:rPr lang="en-US" sz="2000" b="1" dirty="0">
                <a:solidFill>
                  <a:schemeClr val="bg2"/>
                </a:solidFill>
              </a:rPr>
              <a:t>SOPHOMORE STATUS </a:t>
            </a:r>
            <a:r>
              <a:rPr lang="en-US" sz="2000" dirty="0">
                <a:solidFill>
                  <a:srgbClr val="7C7C70"/>
                </a:solidFill>
              </a:rPr>
              <a:t>at a two-year institution by January 1, 2027</a:t>
            </a:r>
          </a:p>
        </p:txBody>
      </p:sp>
      <p:sp>
        <p:nvSpPr>
          <p:cNvPr id="48" name="TextBox 47"/>
          <p:cNvSpPr txBox="1"/>
          <p:nvPr/>
        </p:nvSpPr>
        <p:spPr>
          <a:xfrm>
            <a:off x="3334102" y="2102584"/>
            <a:ext cx="2447422" cy="1631216"/>
          </a:xfrm>
          <a:prstGeom prst="rect">
            <a:avLst/>
          </a:prstGeom>
          <a:noFill/>
        </p:spPr>
        <p:txBody>
          <a:bodyPr wrap="square" rtlCol="0">
            <a:spAutoFit/>
          </a:bodyPr>
          <a:lstStyle/>
          <a:p>
            <a:r>
              <a:rPr lang="en-US" sz="2000" b="1" dirty="0">
                <a:solidFill>
                  <a:schemeClr val="bg2"/>
                </a:solidFill>
              </a:rPr>
              <a:t>ACADEMICS:</a:t>
            </a:r>
          </a:p>
          <a:p>
            <a:r>
              <a:rPr lang="en-US" sz="2000" dirty="0">
                <a:solidFill>
                  <a:schemeClr val="tx2">
                    <a:lumMod val="50000"/>
                  </a:schemeClr>
                </a:solidFill>
              </a:rPr>
              <a:t>Cumulative, </a:t>
            </a:r>
            <a:r>
              <a:rPr lang="en-US" sz="2000" dirty="0" err="1">
                <a:solidFill>
                  <a:schemeClr val="tx2">
                    <a:lumMod val="50000"/>
                  </a:schemeClr>
                </a:solidFill>
              </a:rPr>
              <a:t>unweighted</a:t>
            </a:r>
            <a:r>
              <a:rPr lang="en-US" sz="2000" dirty="0">
                <a:solidFill>
                  <a:schemeClr val="tx2">
                    <a:lumMod val="50000"/>
                  </a:schemeClr>
                </a:solidFill>
              </a:rPr>
              <a:t> GPA of 3.5 or above on a 4.0 scale</a:t>
            </a:r>
          </a:p>
        </p:txBody>
      </p:sp>
      <p:sp>
        <p:nvSpPr>
          <p:cNvPr id="58" name="TextBox 57"/>
          <p:cNvSpPr txBox="1"/>
          <p:nvPr/>
        </p:nvSpPr>
        <p:spPr>
          <a:xfrm>
            <a:off x="8382001" y="2057400"/>
            <a:ext cx="2574925" cy="1631216"/>
          </a:xfrm>
          <a:prstGeom prst="rect">
            <a:avLst/>
          </a:prstGeom>
          <a:noFill/>
        </p:spPr>
        <p:txBody>
          <a:bodyPr wrap="square" rtlCol="0">
            <a:spAutoFit/>
          </a:bodyPr>
          <a:lstStyle/>
          <a:p>
            <a:r>
              <a:rPr lang="en-US" sz="2000" b="1" dirty="0">
                <a:solidFill>
                  <a:srgbClr val="1E73B3"/>
                </a:solidFill>
              </a:rPr>
              <a:t>FALL COLLEGE ENROLLMENT </a:t>
            </a:r>
            <a:r>
              <a:rPr lang="en-US" sz="2000" dirty="0">
                <a:solidFill>
                  <a:srgbClr val="7C7C70"/>
                </a:solidFill>
              </a:rPr>
              <a:t>planned for a four-year U.S. college in fall 2027</a:t>
            </a:r>
          </a:p>
        </p:txBody>
      </p:sp>
      <p:sp>
        <p:nvSpPr>
          <p:cNvPr id="64" name="Rectangle 63"/>
          <p:cNvSpPr/>
          <p:nvPr/>
        </p:nvSpPr>
        <p:spPr>
          <a:xfrm>
            <a:off x="3187374" y="4159793"/>
            <a:ext cx="4727750" cy="1936016"/>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5476724" y="4289601"/>
            <a:ext cx="2360025" cy="1631216"/>
          </a:xfrm>
          <a:prstGeom prst="rect">
            <a:avLst/>
          </a:prstGeom>
          <a:noFill/>
        </p:spPr>
        <p:txBody>
          <a:bodyPr wrap="square" rtlCol="0">
            <a:spAutoFit/>
          </a:bodyPr>
          <a:lstStyle/>
          <a:p>
            <a:r>
              <a:rPr lang="en-US" sz="2000" b="1" dirty="0">
                <a:solidFill>
                  <a:srgbClr val="1E73B3"/>
                </a:solidFill>
              </a:rPr>
              <a:t>FINANCIAL NEED: </a:t>
            </a:r>
            <a:r>
              <a:rPr lang="en-US" sz="2000" dirty="0">
                <a:solidFill>
                  <a:srgbClr val="7C7C70"/>
                </a:solidFill>
              </a:rPr>
              <a:t>Maximum annual gross family income of $95,000</a:t>
            </a:r>
          </a:p>
        </p:txBody>
      </p:sp>
      <p:pic>
        <p:nvPicPr>
          <p:cNvPr id="85" name="Picture 84"/>
          <p:cNvPicPr>
            <a:picLocks noChangeAspect="1"/>
          </p:cNvPicPr>
          <p:nvPr/>
        </p:nvPicPr>
        <p:blipFill>
          <a:blip r:embed="rId2"/>
          <a:stretch>
            <a:fillRect/>
          </a:stretch>
        </p:blipFill>
        <p:spPr>
          <a:xfrm>
            <a:off x="3343124" y="4353891"/>
            <a:ext cx="2006600" cy="1501834"/>
          </a:xfrm>
          <a:prstGeom prst="rect">
            <a:avLst/>
          </a:prstGeom>
        </p:spPr>
      </p:pic>
      <p:pic>
        <p:nvPicPr>
          <p:cNvPr id="86" name="Picture 85"/>
          <p:cNvPicPr>
            <a:picLocks noChangeAspect="1"/>
          </p:cNvPicPr>
          <p:nvPr/>
        </p:nvPicPr>
        <p:blipFill>
          <a:blip r:embed="rId3"/>
          <a:stretch>
            <a:fillRect/>
          </a:stretch>
        </p:blipFill>
        <p:spPr>
          <a:xfrm>
            <a:off x="5665562" y="2209800"/>
            <a:ext cx="1944762" cy="1435100"/>
          </a:xfrm>
          <a:prstGeom prst="rect">
            <a:avLst/>
          </a:prstGeom>
        </p:spPr>
      </p:pic>
      <p:pic>
        <p:nvPicPr>
          <p:cNvPr id="6" name="Picture 5"/>
          <p:cNvPicPr>
            <a:picLocks noChangeAspect="1"/>
          </p:cNvPicPr>
          <p:nvPr/>
        </p:nvPicPr>
        <p:blipFill>
          <a:blip r:embed="rId4"/>
          <a:stretch>
            <a:fillRect/>
          </a:stretch>
        </p:blipFill>
        <p:spPr>
          <a:xfrm>
            <a:off x="9067800" y="3832783"/>
            <a:ext cx="1272617" cy="1272617"/>
          </a:xfrm>
          <a:prstGeom prst="rect">
            <a:avLst/>
          </a:prstGeom>
        </p:spPr>
      </p:pic>
      <p:sp>
        <p:nvSpPr>
          <p:cNvPr id="32" name="TextBox 31"/>
          <p:cNvSpPr txBox="1"/>
          <p:nvPr/>
        </p:nvSpPr>
        <p:spPr>
          <a:xfrm>
            <a:off x="8382000" y="5235714"/>
            <a:ext cx="3032125" cy="707886"/>
          </a:xfrm>
          <a:prstGeom prst="rect">
            <a:avLst/>
          </a:prstGeom>
          <a:noFill/>
        </p:spPr>
        <p:txBody>
          <a:bodyPr wrap="square" rtlCol="0">
            <a:spAutoFit/>
          </a:bodyPr>
          <a:lstStyle/>
          <a:p>
            <a:r>
              <a:rPr lang="en-US" sz="2000" b="1" dirty="0">
                <a:solidFill>
                  <a:srgbClr val="1E73B3"/>
                </a:solidFill>
              </a:rPr>
              <a:t>NO PREVIOUS FOUR-YEAR COLLEGE</a:t>
            </a:r>
            <a:endParaRPr lang="en-US" sz="2000" dirty="0">
              <a:solidFill>
                <a:srgbClr val="7C7C70"/>
              </a:solidFill>
            </a:endParaRPr>
          </a:p>
        </p:txBody>
      </p:sp>
      <p:pic>
        <p:nvPicPr>
          <p:cNvPr id="3" name="Picture 2"/>
          <p:cNvPicPr>
            <a:picLocks noChangeAspect="1"/>
          </p:cNvPicPr>
          <p:nvPr/>
        </p:nvPicPr>
        <p:blipFill>
          <a:blip r:embed="rId5"/>
          <a:stretch>
            <a:fillRect/>
          </a:stretch>
        </p:blipFill>
        <p:spPr>
          <a:xfrm>
            <a:off x="1066800" y="2209800"/>
            <a:ext cx="1702085" cy="1536700"/>
          </a:xfrm>
          <a:prstGeom prst="rect">
            <a:avLst/>
          </a:prstGeom>
        </p:spPr>
      </p:pic>
    </p:spTree>
    <p:extLst>
      <p:ext uri="{BB962C8B-B14F-4D97-AF65-F5344CB8AC3E}">
        <p14:creationId xmlns:p14="http://schemas.microsoft.com/office/powerpoint/2010/main" val="1870276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500"/>
                                        <p:tgtEl>
                                          <p:spTgt spid="6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500"/>
                                        <p:tgtEl>
                                          <p:spTgt spid="48"/>
                                        </p:tgtEl>
                                      </p:cBhvr>
                                    </p:animEffect>
                                  </p:childTnLst>
                                </p:cTn>
                              </p:par>
                              <p:par>
                                <p:cTn id="21" presetID="10" presetClass="entr" presetSubtype="0" fill="hold" nodeType="withEffect">
                                  <p:stCondLst>
                                    <p:cond delay="0"/>
                                  </p:stCondLst>
                                  <p:childTnLst>
                                    <p:set>
                                      <p:cBhvr>
                                        <p:cTn id="22" dur="1" fill="hold">
                                          <p:stCondLst>
                                            <p:cond delay="0"/>
                                          </p:stCondLst>
                                        </p:cTn>
                                        <p:tgtEl>
                                          <p:spTgt spid="86"/>
                                        </p:tgtEl>
                                        <p:attrNameLst>
                                          <p:attrName>style.visibility</p:attrName>
                                        </p:attrNameLst>
                                      </p:cBhvr>
                                      <p:to>
                                        <p:strVal val="visible"/>
                                      </p:to>
                                    </p:set>
                                    <p:animEffect transition="in" filter="fade">
                                      <p:cBhvr>
                                        <p:cTn id="23" dur="500"/>
                                        <p:tgtEl>
                                          <p:spTgt spid="86"/>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500"/>
                                        <p:tgtEl>
                                          <p:spTgt spid="64"/>
                                        </p:tgtEl>
                                      </p:cBhvr>
                                    </p:animEffect>
                                  </p:childTnLst>
                                </p:cTn>
                              </p:par>
                              <p:par>
                                <p:cTn id="28" presetID="10" presetClass="entr" presetSubtype="0" fill="hold" nodeType="with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fade">
                                      <p:cBhvr>
                                        <p:cTn id="30" dur="500"/>
                                        <p:tgtEl>
                                          <p:spTgt spid="8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500"/>
                                        <p:tgtEl>
                                          <p:spTgt spid="6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500"/>
                                        <p:tgtEl>
                                          <p:spTgt spid="58"/>
                                        </p:tgtEl>
                                      </p:cBhvr>
                                    </p:animEffect>
                                  </p:childTnLst>
                                </p:cTn>
                              </p:par>
                              <p:par>
                                <p:cTn id="41" presetID="10" presetClass="entr" presetSubtype="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3" grpId="0" animBg="1"/>
      <p:bldP spid="62" grpId="0" animBg="1"/>
      <p:bldP spid="19" grpId="0"/>
      <p:bldP spid="48" grpId="0"/>
      <p:bldP spid="58" grpId="0"/>
      <p:bldP spid="64" grpId="0" animBg="1"/>
      <p:bldP spid="23"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6776" y="914400"/>
            <a:ext cx="6697466" cy="584776"/>
          </a:xfrm>
          <a:prstGeom prst="rect">
            <a:avLst/>
          </a:prstGeom>
          <a:noFill/>
        </p:spPr>
        <p:txBody>
          <a:bodyPr wrap="none" rtlCol="0">
            <a:spAutoFit/>
          </a:bodyPr>
          <a:lstStyle/>
          <a:p>
            <a:pPr algn="ctr"/>
            <a:r>
              <a:rPr lang="en-US" sz="3200" dirty="0">
                <a:solidFill>
                  <a:schemeClr val="tx2"/>
                </a:solidFill>
              </a:rPr>
              <a:t>TRANSFER SCHOLAR EXPERIENCE</a:t>
            </a:r>
          </a:p>
        </p:txBody>
      </p:sp>
      <p:cxnSp>
        <p:nvCxnSpPr>
          <p:cNvPr id="3" name="Straight Connector 2"/>
          <p:cNvCxnSpPr/>
          <p:nvPr/>
        </p:nvCxnSpPr>
        <p:spPr>
          <a:xfrm flipH="1">
            <a:off x="2895332" y="1676400"/>
            <a:ext cx="6476999" cy="0"/>
          </a:xfrm>
          <a:prstGeom prst="line">
            <a:avLst/>
          </a:prstGeom>
          <a:ln w="6350" cmpd="sng">
            <a:solidFill>
              <a:schemeClr val="tx1">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4224930" y="1821927"/>
            <a:ext cx="2423994" cy="2423994"/>
          </a:xfrm>
          <a:prstGeom prst="ellipse">
            <a:avLst/>
          </a:prstGeom>
          <a:solidFill>
            <a:srgbClr val="FFFFFF"/>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5427158" y="3741003"/>
            <a:ext cx="2423994" cy="2423994"/>
          </a:xfrm>
          <a:prstGeom prst="ellipse">
            <a:avLst/>
          </a:prstGeom>
          <a:solidFill>
            <a:srgbClr val="FFFFFF"/>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1767006" y="1821927"/>
            <a:ext cx="2423994" cy="2423994"/>
          </a:xfrm>
          <a:prstGeom prst="ellipse">
            <a:avLst/>
          </a:prstGeom>
          <a:solidFill>
            <a:srgbClr val="FFFFFF"/>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2988758" y="3741003"/>
            <a:ext cx="2423994" cy="2423994"/>
          </a:xfrm>
          <a:prstGeom prst="ellipse">
            <a:avLst/>
          </a:prstGeom>
          <a:solidFill>
            <a:srgbClr val="FFFFFF"/>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6646358" y="1821927"/>
            <a:ext cx="2423994" cy="2423994"/>
          </a:xfrm>
          <a:prstGeom prst="ellipse">
            <a:avLst/>
          </a:prstGeom>
          <a:solidFill>
            <a:srgbClr val="FFFFFF"/>
          </a:solidFill>
          <a:ln>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7865558" y="3741003"/>
            <a:ext cx="2423994" cy="2423994"/>
          </a:xfrm>
          <a:prstGeom prst="ellipse">
            <a:avLst/>
          </a:prstGeom>
          <a:solidFill>
            <a:srgbClr val="FFFFFF"/>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1929671" y="2018475"/>
            <a:ext cx="2162634" cy="738664"/>
          </a:xfrm>
          <a:prstGeom prst="rect">
            <a:avLst/>
          </a:prstGeom>
          <a:noFill/>
        </p:spPr>
        <p:txBody>
          <a:bodyPr wrap="square" rtlCol="0">
            <a:spAutoFit/>
          </a:bodyPr>
          <a:lstStyle/>
          <a:p>
            <a:pPr algn="ctr"/>
            <a:r>
              <a:rPr lang="en-US" sz="1400" b="1" dirty="0">
                <a:solidFill>
                  <a:srgbClr val="1E73B3"/>
                </a:solidFill>
              </a:rPr>
              <a:t>CAREER &amp; </a:t>
            </a:r>
          </a:p>
          <a:p>
            <a:pPr algn="ctr"/>
            <a:r>
              <a:rPr lang="en-US" sz="1400" b="1" dirty="0">
                <a:solidFill>
                  <a:srgbClr val="1E73B3"/>
                </a:solidFill>
              </a:rPr>
              <a:t>GRADUATE SCHOOL PREP</a:t>
            </a:r>
            <a:endParaRPr lang="en-US" sz="1400" dirty="0">
              <a:solidFill>
                <a:srgbClr val="1E73B3"/>
              </a:solidFill>
            </a:endParaRPr>
          </a:p>
        </p:txBody>
      </p:sp>
      <p:sp>
        <p:nvSpPr>
          <p:cNvPr id="11" name="TextBox 10"/>
          <p:cNvSpPr txBox="1"/>
          <p:nvPr/>
        </p:nvSpPr>
        <p:spPr>
          <a:xfrm>
            <a:off x="4360121" y="2143780"/>
            <a:ext cx="2162634" cy="523220"/>
          </a:xfrm>
          <a:prstGeom prst="rect">
            <a:avLst/>
          </a:prstGeom>
          <a:noFill/>
        </p:spPr>
        <p:txBody>
          <a:bodyPr wrap="square" rtlCol="0">
            <a:spAutoFit/>
          </a:bodyPr>
          <a:lstStyle/>
          <a:p>
            <a:pPr algn="ctr"/>
            <a:r>
              <a:rPr lang="en-US" sz="1400" b="1" dirty="0">
                <a:solidFill>
                  <a:srgbClr val="1E73B3"/>
                </a:solidFill>
              </a:rPr>
              <a:t>ACADEMIC </a:t>
            </a:r>
          </a:p>
          <a:p>
            <a:pPr algn="ctr"/>
            <a:r>
              <a:rPr lang="en-US" sz="1400" b="1" dirty="0">
                <a:solidFill>
                  <a:srgbClr val="1E73B3"/>
                </a:solidFill>
              </a:rPr>
              <a:t>ADVISING</a:t>
            </a:r>
            <a:endParaRPr lang="en-US" sz="1400" dirty="0">
              <a:solidFill>
                <a:srgbClr val="1E73B3"/>
              </a:solidFill>
            </a:endParaRPr>
          </a:p>
        </p:txBody>
      </p:sp>
      <p:sp>
        <p:nvSpPr>
          <p:cNvPr id="12" name="TextBox 11"/>
          <p:cNvSpPr txBox="1"/>
          <p:nvPr/>
        </p:nvSpPr>
        <p:spPr>
          <a:xfrm>
            <a:off x="6781549" y="2143780"/>
            <a:ext cx="2162634" cy="523220"/>
          </a:xfrm>
          <a:prstGeom prst="rect">
            <a:avLst/>
          </a:prstGeom>
          <a:noFill/>
        </p:spPr>
        <p:txBody>
          <a:bodyPr wrap="square" rtlCol="0">
            <a:spAutoFit/>
          </a:bodyPr>
          <a:lstStyle/>
          <a:p>
            <a:pPr algn="ctr"/>
            <a:r>
              <a:rPr lang="en-US" sz="1400" b="1" dirty="0">
                <a:solidFill>
                  <a:srgbClr val="1E73B3"/>
                </a:solidFill>
              </a:rPr>
              <a:t>PURSUE ANY</a:t>
            </a:r>
            <a:br>
              <a:rPr lang="en-US" sz="1400" b="1" dirty="0">
                <a:solidFill>
                  <a:srgbClr val="1E73B3"/>
                </a:solidFill>
              </a:rPr>
            </a:br>
            <a:r>
              <a:rPr lang="en-US" sz="1400" b="1" dirty="0">
                <a:solidFill>
                  <a:srgbClr val="1E73B3"/>
                </a:solidFill>
              </a:rPr>
              <a:t>AREA OF STUDY</a:t>
            </a:r>
            <a:endParaRPr lang="en-US" sz="1400" dirty="0">
              <a:solidFill>
                <a:srgbClr val="1E73B3"/>
              </a:solidFill>
            </a:endParaRPr>
          </a:p>
        </p:txBody>
      </p:sp>
      <p:sp>
        <p:nvSpPr>
          <p:cNvPr id="13" name="TextBox 12"/>
          <p:cNvSpPr txBox="1"/>
          <p:nvPr/>
        </p:nvSpPr>
        <p:spPr>
          <a:xfrm>
            <a:off x="3123949" y="5257800"/>
            <a:ext cx="2162634" cy="523220"/>
          </a:xfrm>
          <a:prstGeom prst="rect">
            <a:avLst/>
          </a:prstGeom>
          <a:noFill/>
        </p:spPr>
        <p:txBody>
          <a:bodyPr wrap="square" rtlCol="0">
            <a:spAutoFit/>
          </a:bodyPr>
          <a:lstStyle/>
          <a:p>
            <a:pPr algn="ctr"/>
            <a:r>
              <a:rPr lang="en-US" sz="1400" b="1" dirty="0">
                <a:solidFill>
                  <a:srgbClr val="1E73B3"/>
                </a:solidFill>
              </a:rPr>
              <a:t>COOKE SCHOLAR</a:t>
            </a:r>
            <a:br>
              <a:rPr lang="en-US" sz="1400" b="1" dirty="0">
                <a:solidFill>
                  <a:srgbClr val="1E73B3"/>
                </a:solidFill>
              </a:rPr>
            </a:br>
            <a:r>
              <a:rPr lang="en-US" sz="1400" b="1" dirty="0">
                <a:solidFill>
                  <a:srgbClr val="1E73B3"/>
                </a:solidFill>
              </a:rPr>
              <a:t>COMMUNITY</a:t>
            </a:r>
            <a:endParaRPr lang="en-US" sz="1400" dirty="0">
              <a:solidFill>
                <a:srgbClr val="1E73B3"/>
              </a:solidFill>
            </a:endParaRPr>
          </a:p>
        </p:txBody>
      </p:sp>
      <p:sp>
        <p:nvSpPr>
          <p:cNvPr id="14" name="TextBox 13"/>
          <p:cNvSpPr txBox="1"/>
          <p:nvPr/>
        </p:nvSpPr>
        <p:spPr>
          <a:xfrm>
            <a:off x="5435655" y="5105400"/>
            <a:ext cx="2416022" cy="1015663"/>
          </a:xfrm>
          <a:prstGeom prst="rect">
            <a:avLst/>
          </a:prstGeom>
          <a:noFill/>
        </p:spPr>
        <p:txBody>
          <a:bodyPr wrap="square" rtlCol="0">
            <a:spAutoFit/>
          </a:bodyPr>
          <a:lstStyle/>
          <a:p>
            <a:pPr algn="ctr"/>
            <a:r>
              <a:rPr lang="en-US" sz="1400" b="1" dirty="0">
                <a:solidFill>
                  <a:srgbClr val="1E73B3"/>
                </a:solidFill>
              </a:rPr>
              <a:t>INTERNSHIP</a:t>
            </a:r>
            <a:br>
              <a:rPr lang="en-US" sz="1400" b="1" dirty="0">
                <a:solidFill>
                  <a:srgbClr val="1E73B3"/>
                </a:solidFill>
              </a:rPr>
            </a:br>
            <a:r>
              <a:rPr lang="en-US" sz="1400" b="1" dirty="0">
                <a:solidFill>
                  <a:srgbClr val="1E73B3"/>
                </a:solidFill>
              </a:rPr>
              <a:t>&amp; PROFESSIONAL</a:t>
            </a:r>
          </a:p>
          <a:p>
            <a:pPr algn="ctr"/>
            <a:r>
              <a:rPr lang="en-US" sz="1400" b="1" dirty="0">
                <a:solidFill>
                  <a:srgbClr val="1E73B3"/>
                </a:solidFill>
              </a:rPr>
              <a:t>CONFERENCES</a:t>
            </a:r>
          </a:p>
          <a:p>
            <a:pPr algn="ctr"/>
            <a:endParaRPr lang="en-US" sz="1800" dirty="0">
              <a:solidFill>
                <a:schemeClr val="tx2">
                  <a:lumMod val="50000"/>
                </a:schemeClr>
              </a:solidFill>
            </a:endParaRPr>
          </a:p>
        </p:txBody>
      </p:sp>
      <p:sp>
        <p:nvSpPr>
          <p:cNvPr id="15" name="TextBox 14"/>
          <p:cNvSpPr txBox="1"/>
          <p:nvPr/>
        </p:nvSpPr>
        <p:spPr>
          <a:xfrm>
            <a:off x="7874057" y="5272126"/>
            <a:ext cx="2416018" cy="523220"/>
          </a:xfrm>
          <a:prstGeom prst="rect">
            <a:avLst/>
          </a:prstGeom>
          <a:noFill/>
        </p:spPr>
        <p:txBody>
          <a:bodyPr wrap="square" rtlCol="0">
            <a:spAutoFit/>
          </a:bodyPr>
          <a:lstStyle/>
          <a:p>
            <a:pPr algn="ctr"/>
            <a:r>
              <a:rPr lang="en-US" sz="1400" b="1" dirty="0">
                <a:solidFill>
                  <a:srgbClr val="1E73B3"/>
                </a:solidFill>
              </a:rPr>
              <a:t>GENEROUS FINANCIAL</a:t>
            </a:r>
          </a:p>
          <a:p>
            <a:pPr algn="ctr"/>
            <a:r>
              <a:rPr lang="en-US" sz="1400" b="1" dirty="0">
                <a:solidFill>
                  <a:srgbClr val="1E73B3"/>
                </a:solidFill>
              </a:rPr>
              <a:t>SUPPORT</a:t>
            </a:r>
            <a:endParaRPr lang="en-US" sz="1400" dirty="0">
              <a:solidFill>
                <a:srgbClr val="1E73B3"/>
              </a:solidFill>
            </a:endParaRPr>
          </a:p>
        </p:txBody>
      </p:sp>
      <p:sp>
        <p:nvSpPr>
          <p:cNvPr id="16" name="Oval 15"/>
          <p:cNvSpPr/>
          <p:nvPr/>
        </p:nvSpPr>
        <p:spPr>
          <a:xfrm>
            <a:off x="4207972" y="1821927"/>
            <a:ext cx="2423994" cy="2423994"/>
          </a:xfrm>
          <a:prstGeom prst="ellipse">
            <a:avLst/>
          </a:prstGeom>
          <a:noFill/>
          <a:ln w="76200" cmpd="sng">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5410200" y="3741003"/>
            <a:ext cx="2423994" cy="2423994"/>
          </a:xfrm>
          <a:prstGeom prst="ellipse">
            <a:avLst/>
          </a:prstGeom>
          <a:noFill/>
          <a:ln w="76200" cmpd="sng">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1767006" y="1821927"/>
            <a:ext cx="2423994" cy="2423994"/>
          </a:xfrm>
          <a:prstGeom prst="ellipse">
            <a:avLst/>
          </a:prstGeom>
          <a:noFill/>
          <a:ln w="76200" cmpd="sng">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6629400" y="1821927"/>
            <a:ext cx="2423994" cy="2423994"/>
          </a:xfrm>
          <a:prstGeom prst="ellipse">
            <a:avLst/>
          </a:prstGeom>
          <a:noFill/>
          <a:ln w="76200" cmpd="sng">
            <a:solidFill>
              <a:srgbClr val="B5B5A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7848600" y="3741003"/>
            <a:ext cx="2423994" cy="2423994"/>
          </a:xfrm>
          <a:prstGeom prst="ellipse">
            <a:avLst/>
          </a:prstGeom>
          <a:noFill/>
          <a:ln w="76200" cmpd="sng">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351179" y="2644150"/>
            <a:ext cx="1308682" cy="1073588"/>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30041" y="4191000"/>
            <a:ext cx="1599042" cy="842928"/>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402980" y="4352865"/>
            <a:ext cx="1327770" cy="849032"/>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380819" y="4460385"/>
            <a:ext cx="1655232" cy="748154"/>
          </a:xfrm>
          <a:prstGeom prst="rect">
            <a:avLst/>
          </a:prstGeom>
        </p:spPr>
      </p:pic>
      <p:pic>
        <p:nvPicPr>
          <p:cNvPr id="25" name="Picture 2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293952" y="2697965"/>
            <a:ext cx="1348494" cy="971846"/>
          </a:xfrm>
          <a:prstGeom prst="rect">
            <a:avLst/>
          </a:prstGeom>
        </p:spPr>
      </p:pic>
      <p:sp>
        <p:nvSpPr>
          <p:cNvPr id="26" name="Oval 25"/>
          <p:cNvSpPr/>
          <p:nvPr/>
        </p:nvSpPr>
        <p:spPr>
          <a:xfrm>
            <a:off x="2971800" y="3741003"/>
            <a:ext cx="2423994" cy="2423994"/>
          </a:xfrm>
          <a:prstGeom prst="ellipse">
            <a:avLst/>
          </a:prstGeom>
          <a:noFill/>
          <a:ln w="76200" cmpd="sng">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828612" y="2736449"/>
            <a:ext cx="1546558" cy="894394"/>
          </a:xfrm>
          <a:prstGeom prst="rect">
            <a:avLst/>
          </a:prstGeom>
        </p:spPr>
      </p:pic>
    </p:spTree>
    <p:extLst>
      <p:ext uri="{BB962C8B-B14F-4D97-AF65-F5344CB8AC3E}">
        <p14:creationId xmlns:p14="http://schemas.microsoft.com/office/powerpoint/2010/main" val="329501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par>
                          <p:cTn id="43" fill="hold">
                            <p:stCondLst>
                              <p:cond delay="1500"/>
                            </p:stCondLst>
                            <p:childTnLst>
                              <p:par>
                                <p:cTn id="44" presetID="10" presetClass="entr" presetSubtype="0" fill="hold" nodeType="afterEffect">
                                  <p:stCondLst>
                                    <p:cond delay="0"/>
                                  </p:stCondLst>
                                  <p:childTnLst>
                                    <p:set>
                                      <p:cBhvr>
                                        <p:cTn id="45" dur="1" fill="hold">
                                          <p:stCondLst>
                                            <p:cond delay="0"/>
                                          </p:stCondLst>
                                        </p:cTn>
                                        <p:tgtEl>
                                          <p:spTgt spid="13">
                                            <p:txEl>
                                              <p:pRg st="0" end="0"/>
                                            </p:txEl>
                                          </p:spTgt>
                                        </p:tgtEl>
                                        <p:attrNameLst>
                                          <p:attrName>style.visibility</p:attrName>
                                        </p:attrNameLst>
                                      </p:cBhvr>
                                      <p:to>
                                        <p:strVal val="visible"/>
                                      </p:to>
                                    </p:set>
                                    <p:animEffect transition="in" filter="fade">
                                      <p:cBhvr>
                                        <p:cTn id="46" dur="500"/>
                                        <p:tgtEl>
                                          <p:spTgt spid="13">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childTnLst>
                                </p:cTn>
                              </p:par>
                              <p:par>
                                <p:cTn id="50" presetID="10"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par>
                          <p:cTn id="56" fill="hold">
                            <p:stCondLst>
                              <p:cond delay="200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500"/>
                                        <p:tgtEl>
                                          <p:spTgt spid="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par>
                                <p:cTn id="66" presetID="10" presetClass="entr" presetSubtype="0" fill="hold"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childTnLst>
                          </p:cTn>
                        </p:par>
                        <p:par>
                          <p:cTn id="69" fill="hold">
                            <p:stCondLst>
                              <p:cond delay="2500"/>
                            </p:stCondLst>
                            <p:childTnLst>
                              <p:par>
                                <p:cTn id="70" presetID="10" presetClass="entr" presetSubtype="0"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500"/>
                                        <p:tgtEl>
                                          <p:spTgt spid="1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fade">
                                      <p:cBhvr>
                                        <p:cTn id="75" dur="500"/>
                                        <p:tgtEl>
                                          <p:spTgt spid="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par>
                                <p:cTn id="79" presetID="10" presetClass="entr" presetSubtype="0" fill="hold"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4" grpId="0"/>
      <p:bldP spid="15" grpId="0"/>
      <p:bldP spid="16" grpId="0" animBg="1"/>
      <p:bldP spid="17" grpId="0" animBg="1"/>
      <p:bldP spid="18" grpId="0" animBg="1"/>
      <p:bldP spid="19" grpId="0" animBg="1"/>
      <p:bldP spid="20"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raah Ansari.jpe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7201" y="1988474"/>
            <a:ext cx="3625440" cy="3625440"/>
          </a:xfrm>
          <a:prstGeom prst="ellipse">
            <a:avLst/>
          </a:prstGeom>
        </p:spPr>
      </p:pic>
      <p:sp>
        <p:nvSpPr>
          <p:cNvPr id="3" name="TextBox 2"/>
          <p:cNvSpPr txBox="1"/>
          <p:nvPr/>
        </p:nvSpPr>
        <p:spPr>
          <a:xfrm>
            <a:off x="1942373" y="914400"/>
            <a:ext cx="8306281" cy="584776"/>
          </a:xfrm>
          <a:prstGeom prst="rect">
            <a:avLst/>
          </a:prstGeom>
          <a:noFill/>
        </p:spPr>
        <p:txBody>
          <a:bodyPr wrap="none" rtlCol="0">
            <a:spAutoFit/>
          </a:bodyPr>
          <a:lstStyle/>
          <a:p>
            <a:pPr algn="ctr"/>
            <a:r>
              <a:rPr lang="en-US" sz="3200" dirty="0">
                <a:solidFill>
                  <a:srgbClr val="1E73B3"/>
                </a:solidFill>
              </a:rPr>
              <a:t>TRANSFER SCHOLAR SPOTLIGHT: ISRAAH</a:t>
            </a:r>
          </a:p>
        </p:txBody>
      </p:sp>
      <p:cxnSp>
        <p:nvCxnSpPr>
          <p:cNvPr id="4" name="Straight Connector 3"/>
          <p:cNvCxnSpPr/>
          <p:nvPr/>
        </p:nvCxnSpPr>
        <p:spPr>
          <a:xfrm flipH="1">
            <a:off x="2895332" y="1676400"/>
            <a:ext cx="6476999" cy="0"/>
          </a:xfrm>
          <a:prstGeom prst="line">
            <a:avLst/>
          </a:prstGeom>
          <a:ln w="6350" cmpd="sng">
            <a:solidFill>
              <a:schemeClr val="tx1">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4419600" y="1828800"/>
            <a:ext cx="7194960" cy="4376070"/>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en-US" sz="1800" dirty="0">
                <a:solidFill>
                  <a:schemeClr val="bg2">
                    <a:lumMod val="50000"/>
                  </a:schemeClr>
                </a:solidFill>
              </a:rPr>
              <a:t>2023 Cooke Transfer Scholar; senior psychology and political science major at Johns Hopkins University </a:t>
            </a:r>
          </a:p>
          <a:p>
            <a:pPr marL="285750" indent="-285750">
              <a:lnSpc>
                <a:spcPct val="130000"/>
              </a:lnSpc>
              <a:buFont typeface="Arial" panose="020B0604020202020204" pitchFamily="34" charset="0"/>
              <a:buChar char="•"/>
            </a:pPr>
            <a:endParaRPr lang="en-US" sz="1800" dirty="0">
              <a:solidFill>
                <a:schemeClr val="bg2">
                  <a:lumMod val="50000"/>
                </a:schemeClr>
              </a:solidFill>
            </a:endParaRPr>
          </a:p>
          <a:p>
            <a:pPr marL="285750" indent="-285750">
              <a:lnSpc>
                <a:spcPct val="130000"/>
              </a:lnSpc>
              <a:buFont typeface="Arial" panose="020B0604020202020204" pitchFamily="34" charset="0"/>
              <a:buChar char="•"/>
            </a:pPr>
            <a:r>
              <a:rPr lang="en-US" sz="1800" dirty="0">
                <a:solidFill>
                  <a:schemeClr val="bg2">
                    <a:lumMod val="50000"/>
                  </a:schemeClr>
                </a:solidFill>
              </a:rPr>
              <a:t>Passionate about social justice and education policy and an active member of her community/campus </a:t>
            </a:r>
          </a:p>
          <a:p>
            <a:pPr marL="285750" indent="-285750">
              <a:lnSpc>
                <a:spcPct val="130000"/>
              </a:lnSpc>
              <a:buFont typeface="Arial" panose="020B0604020202020204" pitchFamily="34" charset="0"/>
              <a:buChar char="•"/>
            </a:pPr>
            <a:endParaRPr lang="en-US" sz="1800" dirty="0">
              <a:solidFill>
                <a:schemeClr val="bg2">
                  <a:lumMod val="50000"/>
                </a:schemeClr>
              </a:solidFill>
            </a:endParaRPr>
          </a:p>
          <a:p>
            <a:pPr marL="285750" indent="-285750">
              <a:lnSpc>
                <a:spcPct val="130000"/>
              </a:lnSpc>
              <a:buFont typeface="Arial" panose="020B0604020202020204" pitchFamily="34" charset="0"/>
              <a:buChar char="•"/>
            </a:pPr>
            <a:r>
              <a:rPr lang="en-US" sz="1800" dirty="0">
                <a:solidFill>
                  <a:schemeClr val="bg2">
                    <a:lumMod val="50000"/>
                  </a:schemeClr>
                </a:solidFill>
              </a:rPr>
              <a:t>Keynote speaker at the 2024 Martin Luther King, Jr.  holiday celebration at Howard Community College</a:t>
            </a:r>
          </a:p>
          <a:p>
            <a:pPr marL="285750" indent="-285750">
              <a:lnSpc>
                <a:spcPct val="130000"/>
              </a:lnSpc>
              <a:buFont typeface="Arial" panose="020B0604020202020204" pitchFamily="34" charset="0"/>
              <a:buChar char="•"/>
            </a:pPr>
            <a:endParaRPr lang="en-US" sz="1800" dirty="0">
              <a:solidFill>
                <a:schemeClr val="bg2">
                  <a:lumMod val="50000"/>
                </a:schemeClr>
              </a:solidFill>
            </a:endParaRPr>
          </a:p>
          <a:p>
            <a:pPr marL="285750" indent="-285750">
              <a:lnSpc>
                <a:spcPct val="130000"/>
              </a:lnSpc>
              <a:buFont typeface="Arial" panose="020B0604020202020204" pitchFamily="34" charset="0"/>
              <a:buChar char="•"/>
            </a:pPr>
            <a:r>
              <a:rPr lang="en-US" sz="1800" dirty="0">
                <a:solidFill>
                  <a:schemeClr val="bg2">
                    <a:lumMod val="50000"/>
                  </a:schemeClr>
                </a:solidFill>
              </a:rPr>
              <a:t>At HCC, was president of student government</a:t>
            </a:r>
          </a:p>
          <a:p>
            <a:pPr marL="285750" indent="-285750">
              <a:lnSpc>
                <a:spcPct val="130000"/>
              </a:lnSpc>
              <a:buFont typeface="Arial" panose="020B0604020202020204" pitchFamily="34" charset="0"/>
              <a:buChar char="•"/>
            </a:pPr>
            <a:endParaRPr lang="en-US" sz="1800" dirty="0">
              <a:solidFill>
                <a:schemeClr val="bg2">
                  <a:lumMod val="50000"/>
                </a:schemeClr>
              </a:solidFill>
            </a:endParaRPr>
          </a:p>
          <a:p>
            <a:pPr marL="285750" indent="-285750">
              <a:lnSpc>
                <a:spcPct val="130000"/>
              </a:lnSpc>
              <a:buFont typeface="Arial" panose="020B0604020202020204" pitchFamily="34" charset="0"/>
              <a:buChar char="•"/>
            </a:pPr>
            <a:r>
              <a:rPr lang="en-US" sz="1800" dirty="0">
                <a:solidFill>
                  <a:schemeClr val="bg2">
                    <a:lumMod val="50000"/>
                  </a:schemeClr>
                </a:solidFill>
              </a:rPr>
              <a:t>Recently joined Sova’s Beyond Transfer Policy Advisory Board. </a:t>
            </a:r>
          </a:p>
        </p:txBody>
      </p:sp>
    </p:spTree>
    <p:extLst>
      <p:ext uri="{BB962C8B-B14F-4D97-AF65-F5344CB8AC3E}">
        <p14:creationId xmlns:p14="http://schemas.microsoft.com/office/powerpoint/2010/main" val="717583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yan Liu group photo.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447800" y="1981200"/>
            <a:ext cx="3627391" cy="3627390"/>
          </a:xfrm>
          <a:prstGeom prst="ellipse">
            <a:avLst/>
          </a:prstGeom>
        </p:spPr>
      </p:pic>
      <p:sp>
        <p:nvSpPr>
          <p:cNvPr id="2" name="TextBox 1"/>
          <p:cNvSpPr txBox="1"/>
          <p:nvPr/>
        </p:nvSpPr>
        <p:spPr>
          <a:xfrm>
            <a:off x="2124914" y="914400"/>
            <a:ext cx="7941196" cy="584776"/>
          </a:xfrm>
          <a:prstGeom prst="rect">
            <a:avLst/>
          </a:prstGeom>
          <a:noFill/>
        </p:spPr>
        <p:txBody>
          <a:bodyPr wrap="none" rtlCol="0">
            <a:spAutoFit/>
          </a:bodyPr>
          <a:lstStyle/>
          <a:p>
            <a:pPr algn="ctr"/>
            <a:r>
              <a:rPr lang="en-US" sz="3200" dirty="0">
                <a:solidFill>
                  <a:schemeClr val="tx2"/>
                </a:solidFill>
              </a:rPr>
              <a:t>TRANSFER SCHOLAR SPOTLIGHT: RYAN</a:t>
            </a:r>
          </a:p>
        </p:txBody>
      </p:sp>
      <p:cxnSp>
        <p:nvCxnSpPr>
          <p:cNvPr id="3" name="Straight Connector 2"/>
          <p:cNvCxnSpPr/>
          <p:nvPr/>
        </p:nvCxnSpPr>
        <p:spPr>
          <a:xfrm flipH="1">
            <a:off x="2895332" y="1676400"/>
            <a:ext cx="6476999" cy="0"/>
          </a:xfrm>
          <a:prstGeom prst="line">
            <a:avLst/>
          </a:prstGeom>
          <a:ln w="6350" cmpd="sng">
            <a:solidFill>
              <a:schemeClr val="tx1">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10200" y="1828800"/>
            <a:ext cx="5791200" cy="4736168"/>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en-US" sz="1800" dirty="0">
                <a:solidFill>
                  <a:schemeClr val="bg2">
                    <a:lumMod val="50000"/>
                  </a:schemeClr>
                </a:solidFill>
              </a:rPr>
              <a:t>2015 Cooke Transfer Scholar; Yale and Oxford graduate</a:t>
            </a:r>
          </a:p>
          <a:p>
            <a:pPr marL="285750" indent="-285750">
              <a:lnSpc>
                <a:spcPct val="130000"/>
              </a:lnSpc>
              <a:buFont typeface="Arial" panose="020B0604020202020204" pitchFamily="34" charset="0"/>
              <a:buChar char="•"/>
            </a:pPr>
            <a:endParaRPr lang="en-US" sz="1800" dirty="0">
              <a:solidFill>
                <a:schemeClr val="bg2">
                  <a:lumMod val="50000"/>
                </a:schemeClr>
              </a:solidFill>
            </a:endParaRPr>
          </a:p>
          <a:p>
            <a:pPr marL="285750" indent="-285750">
              <a:lnSpc>
                <a:spcPct val="130000"/>
              </a:lnSpc>
              <a:buFont typeface="Arial" panose="020B0604020202020204" pitchFamily="34" charset="0"/>
              <a:buChar char="•"/>
            </a:pPr>
            <a:r>
              <a:rPr lang="en-US" sz="1800" dirty="0">
                <a:solidFill>
                  <a:schemeClr val="bg2">
                    <a:lumMod val="50000"/>
                  </a:schemeClr>
                </a:solidFill>
              </a:rPr>
              <a:t>Currently an attorney in Los Angeles </a:t>
            </a:r>
          </a:p>
          <a:p>
            <a:pPr marL="285750" indent="-285750">
              <a:lnSpc>
                <a:spcPct val="130000"/>
              </a:lnSpc>
              <a:buFont typeface="Arial" panose="020B0604020202020204" pitchFamily="34" charset="0"/>
              <a:buChar char="•"/>
            </a:pPr>
            <a:endParaRPr lang="en-US" sz="1800" dirty="0">
              <a:solidFill>
                <a:schemeClr val="bg2">
                  <a:lumMod val="50000"/>
                </a:schemeClr>
              </a:solidFill>
            </a:endParaRPr>
          </a:p>
          <a:p>
            <a:pPr marL="285750" indent="-285750">
              <a:lnSpc>
                <a:spcPct val="130000"/>
              </a:lnSpc>
              <a:buFont typeface="Arial" panose="020B0604020202020204" pitchFamily="34" charset="0"/>
              <a:buChar char="•"/>
            </a:pPr>
            <a:r>
              <a:rPr lang="en-US" sz="1800" dirty="0">
                <a:solidFill>
                  <a:schemeClr val="bg2">
                    <a:lumMod val="50000"/>
                  </a:schemeClr>
                </a:solidFill>
              </a:rPr>
              <a:t>Recently elected as a Governing Board Member for his community college alma mater, Pasadena City College</a:t>
            </a:r>
          </a:p>
          <a:p>
            <a:pPr marL="285750" indent="-285750">
              <a:lnSpc>
                <a:spcPct val="130000"/>
              </a:lnSpc>
              <a:buFont typeface="Arial" panose="020B0604020202020204" pitchFamily="34" charset="0"/>
              <a:buChar char="•"/>
            </a:pPr>
            <a:endParaRPr lang="en-US" sz="1800" dirty="0">
              <a:solidFill>
                <a:schemeClr val="bg2">
                  <a:lumMod val="50000"/>
                </a:schemeClr>
              </a:solidFill>
            </a:endParaRPr>
          </a:p>
          <a:p>
            <a:pPr marL="285750" indent="-285750">
              <a:lnSpc>
                <a:spcPct val="130000"/>
              </a:lnSpc>
              <a:buFont typeface="Arial" panose="020B0604020202020204" pitchFamily="34" charset="0"/>
              <a:buChar char="•"/>
            </a:pPr>
            <a:r>
              <a:rPr lang="en-US" sz="1800" dirty="0">
                <a:solidFill>
                  <a:schemeClr val="bg2">
                    <a:lumMod val="50000"/>
                  </a:schemeClr>
                </a:solidFill>
              </a:rPr>
              <a:t>Advocate for other community college and transfer students</a:t>
            </a:r>
          </a:p>
          <a:p>
            <a:pPr marL="285750" indent="-285750">
              <a:lnSpc>
                <a:spcPct val="130000"/>
              </a:lnSpc>
              <a:buFont typeface="Arial" panose="020B0604020202020204" pitchFamily="34" charset="0"/>
              <a:buChar char="•"/>
            </a:pPr>
            <a:endParaRPr lang="en-US" sz="1800" dirty="0">
              <a:solidFill>
                <a:schemeClr val="bg2">
                  <a:lumMod val="50000"/>
                </a:schemeClr>
              </a:solidFill>
            </a:endParaRPr>
          </a:p>
          <a:p>
            <a:pPr marL="285750" indent="-285750">
              <a:lnSpc>
                <a:spcPct val="130000"/>
              </a:lnSpc>
              <a:buFont typeface="Arial" panose="020B0604020202020204" pitchFamily="34" charset="0"/>
              <a:buChar char="•"/>
            </a:pPr>
            <a:r>
              <a:rPr lang="en-US" sz="1800" dirty="0">
                <a:solidFill>
                  <a:schemeClr val="bg2">
                    <a:lumMod val="50000"/>
                  </a:schemeClr>
                </a:solidFill>
              </a:rPr>
              <a:t>One of the first transfer students to ever attend Yale</a:t>
            </a:r>
          </a:p>
        </p:txBody>
      </p:sp>
    </p:spTree>
    <p:extLst>
      <p:ext uri="{BB962C8B-B14F-4D97-AF65-F5344CB8AC3E}">
        <p14:creationId xmlns:p14="http://schemas.microsoft.com/office/powerpoint/2010/main" val="556111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l="16733" r="16733"/>
          <a:stretch/>
        </p:blipFill>
        <p:spPr>
          <a:xfrm>
            <a:off x="1447800" y="1981200"/>
            <a:ext cx="3627391" cy="3627390"/>
          </a:xfrm>
          <a:prstGeom prst="ellipse">
            <a:avLst/>
          </a:prstGeom>
        </p:spPr>
      </p:pic>
      <p:sp>
        <p:nvSpPr>
          <p:cNvPr id="2" name="TextBox 1"/>
          <p:cNvSpPr txBox="1"/>
          <p:nvPr/>
        </p:nvSpPr>
        <p:spPr>
          <a:xfrm>
            <a:off x="1914208" y="914400"/>
            <a:ext cx="8362610" cy="584775"/>
          </a:xfrm>
          <a:prstGeom prst="rect">
            <a:avLst/>
          </a:prstGeom>
          <a:noFill/>
        </p:spPr>
        <p:txBody>
          <a:bodyPr wrap="none" rtlCol="0">
            <a:spAutoFit/>
          </a:bodyPr>
          <a:lstStyle/>
          <a:p>
            <a:pPr algn="ctr"/>
            <a:r>
              <a:rPr lang="en-US" sz="3200" dirty="0">
                <a:solidFill>
                  <a:schemeClr val="tx2"/>
                </a:solidFill>
              </a:rPr>
              <a:t>TRANSFER SCHOLAR SPOTLIGHT: KELLY</a:t>
            </a:r>
          </a:p>
        </p:txBody>
      </p:sp>
      <p:cxnSp>
        <p:nvCxnSpPr>
          <p:cNvPr id="3" name="Straight Connector 2"/>
          <p:cNvCxnSpPr/>
          <p:nvPr/>
        </p:nvCxnSpPr>
        <p:spPr>
          <a:xfrm flipH="1">
            <a:off x="2895332" y="1676400"/>
            <a:ext cx="6476999" cy="0"/>
          </a:xfrm>
          <a:prstGeom prst="line">
            <a:avLst/>
          </a:prstGeom>
          <a:ln w="6350" cmpd="sng">
            <a:solidFill>
              <a:schemeClr val="tx1">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10200" y="2199327"/>
            <a:ext cx="5791200" cy="3295774"/>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en-US" sz="1800" dirty="0">
                <a:solidFill>
                  <a:schemeClr val="bg2">
                    <a:lumMod val="50000"/>
                  </a:schemeClr>
                </a:solidFill>
              </a:rPr>
              <a:t>2023 Cooke Transfer Scholar; attends University of Tulsa</a:t>
            </a:r>
          </a:p>
          <a:p>
            <a:pPr marL="285750" indent="-285750">
              <a:lnSpc>
                <a:spcPct val="130000"/>
              </a:lnSpc>
              <a:buFont typeface="Arial" panose="020B0604020202020204" pitchFamily="34" charset="0"/>
              <a:buChar char="•"/>
            </a:pPr>
            <a:endParaRPr lang="en-US" sz="1800" dirty="0">
              <a:solidFill>
                <a:schemeClr val="bg2">
                  <a:lumMod val="50000"/>
                </a:schemeClr>
              </a:solidFill>
            </a:endParaRPr>
          </a:p>
          <a:p>
            <a:pPr marL="285750" indent="-285750">
              <a:lnSpc>
                <a:spcPct val="130000"/>
              </a:lnSpc>
              <a:buFont typeface="Arial" panose="020B0604020202020204" pitchFamily="34" charset="0"/>
              <a:buChar char="•"/>
            </a:pPr>
            <a:r>
              <a:rPr lang="en-US" sz="1800" dirty="0">
                <a:solidFill>
                  <a:schemeClr val="bg2">
                    <a:lumMod val="50000"/>
                  </a:schemeClr>
                </a:solidFill>
              </a:rPr>
              <a:t>Grew up in Cherokee Nation</a:t>
            </a:r>
          </a:p>
          <a:p>
            <a:pPr marL="285750" indent="-285750">
              <a:lnSpc>
                <a:spcPct val="130000"/>
              </a:lnSpc>
              <a:buFont typeface="Arial" panose="020B0604020202020204" pitchFamily="34" charset="0"/>
              <a:buChar char="•"/>
            </a:pPr>
            <a:endParaRPr lang="en-US" sz="1800" dirty="0">
              <a:solidFill>
                <a:schemeClr val="bg2">
                  <a:lumMod val="50000"/>
                </a:schemeClr>
              </a:solidFill>
            </a:endParaRPr>
          </a:p>
          <a:p>
            <a:pPr marL="285750" indent="-285750">
              <a:lnSpc>
                <a:spcPct val="130000"/>
              </a:lnSpc>
              <a:buFont typeface="Arial" panose="020B0604020202020204" pitchFamily="34" charset="0"/>
              <a:buChar char="•"/>
            </a:pPr>
            <a:r>
              <a:rPr lang="en-US" sz="1800" dirty="0">
                <a:solidFill>
                  <a:schemeClr val="bg2">
                    <a:lumMod val="50000"/>
                  </a:schemeClr>
                </a:solidFill>
              </a:rPr>
              <a:t>Dreams of becoming a doctor; biology student</a:t>
            </a:r>
          </a:p>
          <a:p>
            <a:pPr>
              <a:lnSpc>
                <a:spcPct val="130000"/>
              </a:lnSpc>
            </a:pPr>
            <a:endParaRPr lang="en-US" sz="1800" dirty="0">
              <a:solidFill>
                <a:schemeClr val="bg2">
                  <a:lumMod val="50000"/>
                </a:schemeClr>
              </a:solidFill>
            </a:endParaRPr>
          </a:p>
          <a:p>
            <a:pPr marL="285750" indent="-285750">
              <a:lnSpc>
                <a:spcPct val="130000"/>
              </a:lnSpc>
              <a:buFont typeface="Arial" panose="020B0604020202020204" pitchFamily="34" charset="0"/>
              <a:buChar char="•"/>
            </a:pPr>
            <a:r>
              <a:rPr lang="en-US" sz="1800" dirty="0">
                <a:solidFill>
                  <a:schemeClr val="bg2">
                    <a:lumMod val="50000"/>
                  </a:schemeClr>
                </a:solidFill>
              </a:rPr>
              <a:t>A non-traditional student, lives with children on campus; family does homework together every night</a:t>
            </a:r>
          </a:p>
        </p:txBody>
      </p:sp>
    </p:spTree>
    <p:extLst>
      <p:ext uri="{BB962C8B-B14F-4D97-AF65-F5344CB8AC3E}">
        <p14:creationId xmlns:p14="http://schemas.microsoft.com/office/powerpoint/2010/main" val="2359231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JKCF-Weekend-292-08032024.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62001" y="2057400"/>
            <a:ext cx="3200400" cy="3200400"/>
          </a:xfrm>
          <a:prstGeom prst="ellipse">
            <a:avLst/>
          </a:prstGeom>
        </p:spPr>
      </p:pic>
      <p:pic>
        <p:nvPicPr>
          <p:cNvPr id="14" name="Picture 13" descr="JKCF-Weekend-84-08032024 1.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229599" y="2030980"/>
            <a:ext cx="3226819" cy="3226819"/>
          </a:xfrm>
          <a:prstGeom prst="ellipse">
            <a:avLst/>
          </a:prstGeom>
        </p:spPr>
      </p:pic>
      <p:pic>
        <p:nvPicPr>
          <p:cNvPr id="12" name="Picture 11" descr="ER5I2599.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505200" y="2133600"/>
            <a:ext cx="5181600" cy="5181600"/>
          </a:xfrm>
          <a:prstGeom prst="ellipse">
            <a:avLst/>
          </a:prstGeom>
        </p:spPr>
      </p:pic>
      <p:sp>
        <p:nvSpPr>
          <p:cNvPr id="6" name="TextBox 5"/>
          <p:cNvSpPr txBox="1"/>
          <p:nvPr/>
        </p:nvSpPr>
        <p:spPr>
          <a:xfrm>
            <a:off x="2650603" y="914400"/>
            <a:ext cx="6889827" cy="584776"/>
          </a:xfrm>
          <a:prstGeom prst="rect">
            <a:avLst/>
          </a:prstGeom>
          <a:noFill/>
        </p:spPr>
        <p:txBody>
          <a:bodyPr wrap="none" rtlCol="0">
            <a:spAutoFit/>
          </a:bodyPr>
          <a:lstStyle/>
          <a:p>
            <a:pPr algn="ctr"/>
            <a:r>
              <a:rPr lang="en-US" sz="3200" dirty="0">
                <a:solidFill>
                  <a:srgbClr val="1E73B3"/>
                </a:solidFill>
              </a:rPr>
              <a:t>TRANSFER SCHOLAR COMMUNITY</a:t>
            </a:r>
          </a:p>
        </p:txBody>
      </p:sp>
      <p:cxnSp>
        <p:nvCxnSpPr>
          <p:cNvPr id="7" name="Straight Connector 6"/>
          <p:cNvCxnSpPr/>
          <p:nvPr/>
        </p:nvCxnSpPr>
        <p:spPr>
          <a:xfrm flipH="1">
            <a:off x="2895332" y="1676400"/>
            <a:ext cx="6476999" cy="0"/>
          </a:xfrm>
          <a:prstGeom prst="line">
            <a:avLst/>
          </a:prstGeom>
          <a:ln w="6350" cmpd="sng">
            <a:solidFill>
              <a:srgbClr val="17A1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5741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_WDG3676.jpg"/>
          <p:cNvPicPr>
            <a:picLocks noChangeAspect="1"/>
          </p:cNvPicPr>
          <p:nvPr/>
        </p:nvPicPr>
        <p:blipFill rotWithShape="1">
          <a:blip r:embed="rId2" cstate="print">
            <a:extLst>
              <a:ext uri="{28A0092B-C50C-407E-A947-70E740481C1C}">
                <a14:useLocalDpi xmlns:a14="http://schemas.microsoft.com/office/drawing/2010/main"/>
              </a:ext>
            </a:extLst>
          </a:blip>
          <a:srcRect l="-1" r="-1"/>
          <a:stretch/>
        </p:blipFill>
        <p:spPr>
          <a:xfrm>
            <a:off x="0" y="0"/>
            <a:ext cx="12192000" cy="6858000"/>
          </a:xfrm>
          <a:prstGeom prst="rect">
            <a:avLst/>
          </a:prstGeom>
        </p:spPr>
      </p:pic>
      <p:sp>
        <p:nvSpPr>
          <p:cNvPr id="4" name="Rectangle 3"/>
          <p:cNvSpPr/>
          <p:nvPr/>
        </p:nvSpPr>
        <p:spPr>
          <a:xfrm>
            <a:off x="0" y="-9676"/>
            <a:ext cx="11734800" cy="6858000"/>
          </a:xfrm>
          <a:prstGeom prst="rect">
            <a:avLst/>
          </a:prstGeom>
          <a:gradFill flip="none" rotWithShape="1">
            <a:gsLst>
              <a:gs pos="15000">
                <a:schemeClr val="bg2">
                  <a:lumMod val="75000"/>
                  <a:alpha val="75000"/>
                </a:schemeClr>
              </a:gs>
              <a:gs pos="100000">
                <a:schemeClr val="bg2">
                  <a:alpha val="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1295400" y="3451592"/>
            <a:ext cx="9601200" cy="707886"/>
          </a:xfrm>
          <a:prstGeom prst="rect">
            <a:avLst/>
          </a:prstGeom>
          <a:noFill/>
        </p:spPr>
        <p:txBody>
          <a:bodyPr wrap="square" rtlCol="0">
            <a:spAutoFit/>
          </a:bodyPr>
          <a:lstStyle/>
          <a:p>
            <a:r>
              <a:rPr lang="en-US" sz="4000" b="1" dirty="0">
                <a:solidFill>
                  <a:srgbClr val="FFFFFF"/>
                </a:solidFill>
                <a:latin typeface="Helvetica"/>
                <a:cs typeface="Helvetica"/>
              </a:rPr>
              <a:t>QUESTIONS?</a:t>
            </a:r>
          </a:p>
        </p:txBody>
      </p:sp>
    </p:spTree>
    <p:extLst>
      <p:ext uri="{BB962C8B-B14F-4D97-AF65-F5344CB8AC3E}">
        <p14:creationId xmlns:p14="http://schemas.microsoft.com/office/powerpoint/2010/main" val="3637500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KCF-Weekend-339-08032024.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Rectangle 3"/>
          <p:cNvSpPr/>
          <p:nvPr/>
        </p:nvSpPr>
        <p:spPr>
          <a:xfrm>
            <a:off x="0" y="-9676"/>
            <a:ext cx="12192000" cy="6858000"/>
          </a:xfrm>
          <a:prstGeom prst="rect">
            <a:avLst/>
          </a:prstGeom>
          <a:gradFill flip="none" rotWithShape="1">
            <a:gsLst>
              <a:gs pos="15000">
                <a:schemeClr val="bg2">
                  <a:lumMod val="75000"/>
                  <a:alpha val="75000"/>
                </a:schemeClr>
              </a:gs>
              <a:gs pos="100000">
                <a:schemeClr val="bg2">
                  <a:alpha val="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1295400" y="3451592"/>
            <a:ext cx="9601200" cy="707886"/>
          </a:xfrm>
          <a:prstGeom prst="rect">
            <a:avLst/>
          </a:prstGeom>
          <a:noFill/>
        </p:spPr>
        <p:txBody>
          <a:bodyPr wrap="square" rtlCol="0">
            <a:spAutoFit/>
          </a:bodyPr>
          <a:lstStyle/>
          <a:p>
            <a:r>
              <a:rPr lang="en-US" sz="4000" b="1" dirty="0">
                <a:solidFill>
                  <a:srgbClr val="FFFFFF"/>
                </a:solidFill>
                <a:latin typeface="Helvetica"/>
                <a:cs typeface="Helvetica"/>
              </a:rPr>
              <a:t>THANK YOU!</a:t>
            </a:r>
          </a:p>
        </p:txBody>
      </p:sp>
    </p:spTree>
    <p:extLst>
      <p:ext uri="{BB962C8B-B14F-4D97-AF65-F5344CB8AC3E}">
        <p14:creationId xmlns:p14="http://schemas.microsoft.com/office/powerpoint/2010/main" val="406914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theme/theme1.xml><?xml version="1.0" encoding="utf-8"?>
<a:theme xmlns:a="http://schemas.openxmlformats.org/drawingml/2006/main" name="Master Slide - White Bkgnd">
  <a:themeElements>
    <a:clrScheme name="Aspen FSP EPIC Housing">
      <a:dk1>
        <a:srgbClr val="00497B"/>
      </a:dk1>
      <a:lt1>
        <a:srgbClr val="CCECFC"/>
      </a:lt1>
      <a:dk2>
        <a:srgbClr val="1E73B3"/>
      </a:dk2>
      <a:lt2>
        <a:srgbClr val="EDEDEB"/>
      </a:lt2>
      <a:accent1>
        <a:srgbClr val="2F3967"/>
      </a:accent1>
      <a:accent2>
        <a:srgbClr val="D63F41"/>
      </a:accent2>
      <a:accent3>
        <a:srgbClr val="EBB944"/>
      </a:accent3>
      <a:accent4>
        <a:srgbClr val="2B3580"/>
      </a:accent4>
      <a:accent5>
        <a:srgbClr val="23814E"/>
      </a:accent5>
      <a:accent6>
        <a:srgbClr val="2962A9"/>
      </a:accent6>
      <a:hlink>
        <a:srgbClr val="1E88CF"/>
      </a:hlink>
      <a:folHlink>
        <a:srgbClr val="3D57C2"/>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SOVA Template L" id="{6D572FB0-E95A-4E41-BE14-4DA6450EE38D}" vid="{88DABF5F-0424-BA47-884A-93AE5FBDD8EE}"/>
    </a:ext>
  </a:extLst>
</a:theme>
</file>

<file path=ppt/theme/theme2.xml><?xml version="1.0" encoding="utf-8"?>
<a:theme xmlns:a="http://schemas.openxmlformats.org/drawingml/2006/main" name="Tan Bkgnd Content">
  <a:themeElements>
    <a:clrScheme name="Aspen FSP EPIC Housing">
      <a:dk1>
        <a:srgbClr val="00497B"/>
      </a:dk1>
      <a:lt1>
        <a:srgbClr val="CCECFC"/>
      </a:lt1>
      <a:dk2>
        <a:srgbClr val="1E73B3"/>
      </a:dk2>
      <a:lt2>
        <a:srgbClr val="EDEDEB"/>
      </a:lt2>
      <a:accent1>
        <a:srgbClr val="2F3967"/>
      </a:accent1>
      <a:accent2>
        <a:srgbClr val="D63F41"/>
      </a:accent2>
      <a:accent3>
        <a:srgbClr val="EBB944"/>
      </a:accent3>
      <a:accent4>
        <a:srgbClr val="2B3580"/>
      </a:accent4>
      <a:accent5>
        <a:srgbClr val="23814E"/>
      </a:accent5>
      <a:accent6>
        <a:srgbClr val="2962A9"/>
      </a:accent6>
      <a:hlink>
        <a:srgbClr val="1E88CF"/>
      </a:hlink>
      <a:folHlink>
        <a:srgbClr val="3D57C2"/>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SOVA Template L" id="{6D572FB0-E95A-4E41-BE14-4DA6450EE38D}" vid="{88DABF5F-0424-BA47-884A-93AE5FBDD8EE}"/>
    </a:ext>
  </a:extLst>
</a:theme>
</file>

<file path=ppt/theme/theme3.xml><?xml version="1.0" encoding="utf-8"?>
<a:theme xmlns:a="http://schemas.openxmlformats.org/drawingml/2006/main" name="Lt Blue Bkgnd Content">
  <a:themeElements>
    <a:clrScheme name="Aspen FSP EPIC Housing">
      <a:dk1>
        <a:srgbClr val="00497B"/>
      </a:dk1>
      <a:lt1>
        <a:srgbClr val="CCECFC"/>
      </a:lt1>
      <a:dk2>
        <a:srgbClr val="1E73B3"/>
      </a:dk2>
      <a:lt2>
        <a:srgbClr val="EDEDEB"/>
      </a:lt2>
      <a:accent1>
        <a:srgbClr val="2F3967"/>
      </a:accent1>
      <a:accent2>
        <a:srgbClr val="D63F41"/>
      </a:accent2>
      <a:accent3>
        <a:srgbClr val="EBB944"/>
      </a:accent3>
      <a:accent4>
        <a:srgbClr val="2B3580"/>
      </a:accent4>
      <a:accent5>
        <a:srgbClr val="23814E"/>
      </a:accent5>
      <a:accent6>
        <a:srgbClr val="2962A9"/>
      </a:accent6>
      <a:hlink>
        <a:srgbClr val="1E88CF"/>
      </a:hlink>
      <a:folHlink>
        <a:srgbClr val="3D57C2"/>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SOVA Template L" id="{6D572FB0-E95A-4E41-BE14-4DA6450EE38D}" vid="{88DABF5F-0424-BA47-884A-93AE5FBDD8EE}"/>
    </a:ext>
  </a:extLst>
</a:theme>
</file>

<file path=ppt/theme/theme4.xml><?xml version="1.0" encoding="utf-8"?>
<a:theme xmlns:a="http://schemas.openxmlformats.org/drawingml/2006/main" name="Blue Bkgnd Content">
  <a:themeElements>
    <a:clrScheme name="Aspen FSP EPIC Housing">
      <a:dk1>
        <a:srgbClr val="00497B"/>
      </a:dk1>
      <a:lt1>
        <a:srgbClr val="CCECFC"/>
      </a:lt1>
      <a:dk2>
        <a:srgbClr val="1E73B3"/>
      </a:dk2>
      <a:lt2>
        <a:srgbClr val="EDEDEB"/>
      </a:lt2>
      <a:accent1>
        <a:srgbClr val="2F3967"/>
      </a:accent1>
      <a:accent2>
        <a:srgbClr val="D63F41"/>
      </a:accent2>
      <a:accent3>
        <a:srgbClr val="EBB944"/>
      </a:accent3>
      <a:accent4>
        <a:srgbClr val="2B3580"/>
      </a:accent4>
      <a:accent5>
        <a:srgbClr val="23814E"/>
      </a:accent5>
      <a:accent6>
        <a:srgbClr val="2962A9"/>
      </a:accent6>
      <a:hlink>
        <a:srgbClr val="1E88CF"/>
      </a:hlink>
      <a:folHlink>
        <a:srgbClr val="3D57C2"/>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SOVA Template L" id="{6D572FB0-E95A-4E41-BE14-4DA6450EE38D}" vid="{88DABF5F-0424-BA47-884A-93AE5FBDD8EE}"/>
    </a:ext>
  </a:extLst>
</a:theme>
</file>

<file path=ppt/theme/theme5.xml><?xml version="1.0" encoding="utf-8"?>
<a:theme xmlns:a="http://schemas.openxmlformats.org/drawingml/2006/main" name="Color Bkgnds">
  <a:themeElements>
    <a:clrScheme name="Aspen FSP EPIC Housing">
      <a:dk1>
        <a:srgbClr val="00497B"/>
      </a:dk1>
      <a:lt1>
        <a:srgbClr val="CCECFC"/>
      </a:lt1>
      <a:dk2>
        <a:srgbClr val="1E73B3"/>
      </a:dk2>
      <a:lt2>
        <a:srgbClr val="EDEDEB"/>
      </a:lt2>
      <a:accent1>
        <a:srgbClr val="2F3967"/>
      </a:accent1>
      <a:accent2>
        <a:srgbClr val="D63F41"/>
      </a:accent2>
      <a:accent3>
        <a:srgbClr val="EBB944"/>
      </a:accent3>
      <a:accent4>
        <a:srgbClr val="2B3580"/>
      </a:accent4>
      <a:accent5>
        <a:srgbClr val="23814E"/>
      </a:accent5>
      <a:accent6>
        <a:srgbClr val="2962A9"/>
      </a:accent6>
      <a:hlink>
        <a:srgbClr val="1E88CF"/>
      </a:hlink>
      <a:folHlink>
        <a:srgbClr val="3D57C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SOVA Template L" id="{6D572FB0-E95A-4E41-BE14-4DA6450EE38D}" vid="{ADF3FC2D-4EC3-8D43-9E95-4FBDC2B3B5D7}"/>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20200120 Aspen FSP EPIC Housing GILL.potx</Template>
  <TotalTime>41772</TotalTime>
  <Words>858</Words>
  <Application>Microsoft Office PowerPoint</Application>
  <PresentationFormat>Widescreen</PresentationFormat>
  <Paragraphs>104</Paragraphs>
  <Slides>16</Slides>
  <Notes>5</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16</vt:i4>
      </vt:variant>
    </vt:vector>
  </HeadingPairs>
  <TitlesOfParts>
    <vt:vector size="29" baseType="lpstr">
      <vt:lpstr>Georgia</vt:lpstr>
      <vt:lpstr>Courier New</vt:lpstr>
      <vt:lpstr>Helvetica</vt:lpstr>
      <vt:lpstr>System Font Regular</vt:lpstr>
      <vt:lpstr>Muli</vt:lpstr>
      <vt:lpstr>Arial</vt:lpstr>
      <vt:lpstr>Arial MT Md</vt:lpstr>
      <vt:lpstr>Gill Sans MT</vt:lpstr>
      <vt:lpstr>Master Slide - White Bkgnd</vt:lpstr>
      <vt:lpstr>Tan Bkgnd Content</vt:lpstr>
      <vt:lpstr>Lt Blue Bkgnd Content</vt:lpstr>
      <vt:lpstr>Blue Bkgnd Content</vt:lpstr>
      <vt:lpstr>Color Bkgnds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VOICE Design Collective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Aspen FSP EPIC Housing Template</dc:title>
  <dc:subject/>
  <dc:creator>John Vance (703) 408-0623</dc:creator>
  <cp:keywords/>
  <dc:description/>
  <cp:lastModifiedBy>Joan Dutchess</cp:lastModifiedBy>
  <cp:revision>353</cp:revision>
  <dcterms:created xsi:type="dcterms:W3CDTF">2019-03-12T21:11:42Z</dcterms:created>
  <dcterms:modified xsi:type="dcterms:W3CDTF">2026-06-30T17:48:38Z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2df243d-e812-4ddc-9c15-65a9e4eed70f_Enabled">
    <vt:lpwstr>true</vt:lpwstr>
  </property>
  <property fmtid="{D5CDD505-2E9C-101B-9397-08002B2CF9AE}" pid="3" name="MSIP_Label_02df243d-e812-4ddc-9c15-65a9e4eed70f_SetDate">
    <vt:lpwstr>2026-06-30T17:44:01Z</vt:lpwstr>
  </property>
  <property fmtid="{D5CDD505-2E9C-101B-9397-08002B2CF9AE}" pid="4" name="MSIP_Label_02df243d-e812-4ddc-9c15-65a9e4eed70f_Method">
    <vt:lpwstr>Standard</vt:lpwstr>
  </property>
  <property fmtid="{D5CDD505-2E9C-101B-9397-08002B2CF9AE}" pid="5" name="MSIP_Label_02df243d-e812-4ddc-9c15-65a9e4eed70f_Name">
    <vt:lpwstr>02df243d-e812-4ddc-9c15-65a9e4eed70f</vt:lpwstr>
  </property>
  <property fmtid="{D5CDD505-2E9C-101B-9397-08002B2CF9AE}" pid="6" name="MSIP_Label_02df243d-e812-4ddc-9c15-65a9e4eed70f_SiteId">
    <vt:lpwstr>fdfea4ac-3118-4605-ac85-e203a4840834</vt:lpwstr>
  </property>
  <property fmtid="{D5CDD505-2E9C-101B-9397-08002B2CF9AE}" pid="7" name="MSIP_Label_02df243d-e812-4ddc-9c15-65a9e4eed70f_ActionId">
    <vt:lpwstr>5f532187-a6ae-45c2-bbe6-8245c1fa3974</vt:lpwstr>
  </property>
  <property fmtid="{D5CDD505-2E9C-101B-9397-08002B2CF9AE}" pid="8" name="MSIP_Label_02df243d-e812-4ddc-9c15-65a9e4eed70f_ContentBits">
    <vt:lpwstr>0</vt:lpwstr>
  </property>
  <property fmtid="{D5CDD505-2E9C-101B-9397-08002B2CF9AE}" pid="9" name="MSIP_Label_02df243d-e812-4ddc-9c15-65a9e4eed70f_Tag">
    <vt:lpwstr>10, 3, 0, 1</vt:lpwstr>
  </property>
</Properties>
</file>