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0" r:id="rId1"/>
    <p:sldMasterId id="2147484155" r:id="rId2"/>
    <p:sldMasterId id="2147484150" r:id="rId3"/>
    <p:sldMasterId id="2147484132" r:id="rId4"/>
    <p:sldMasterId id="2147484114" r:id="rId5"/>
  </p:sldMasterIdLst>
  <p:notesMasterIdLst>
    <p:notesMasterId r:id="rId17"/>
  </p:notesMasterIdLst>
  <p:handoutMasterIdLst>
    <p:handoutMasterId r:id="rId18"/>
  </p:handoutMasterIdLst>
  <p:sldIdLst>
    <p:sldId id="512" r:id="rId6"/>
    <p:sldId id="516" r:id="rId7"/>
    <p:sldId id="549" r:id="rId8"/>
    <p:sldId id="548" r:id="rId9"/>
    <p:sldId id="574" r:id="rId10"/>
    <p:sldId id="575" r:id="rId11"/>
    <p:sldId id="576" r:id="rId12"/>
    <p:sldId id="577" r:id="rId13"/>
    <p:sldId id="580" r:id="rId14"/>
    <p:sldId id="581" r:id="rId15"/>
    <p:sldId id="582" r:id="rId16"/>
  </p:sldIdLst>
  <p:sldSz cx="12192000" cy="6858000"/>
  <p:notesSz cx="6858000" cy="9144000"/>
  <p:embeddedFontLs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Gill Sans MT" panose="020B0502020104020203" pitchFamily="34" charset="0"/>
      <p:regular r:id="rId23"/>
      <p:bold r:id="rId24"/>
      <p:italic r:id="rId25"/>
      <p:boldItalic r:id="rId26"/>
    </p:embeddedFont>
    <p:embeddedFont>
      <p:font typeface="Helvetica" panose="020B060402020202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512"/>
            <p14:sldId id="516"/>
            <p14:sldId id="549"/>
            <p14:sldId id="548"/>
            <p14:sldId id="574"/>
            <p14:sldId id="575"/>
            <p14:sldId id="576"/>
            <p14:sldId id="577"/>
            <p14:sldId id="580"/>
            <p14:sldId id="581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C70"/>
    <a:srgbClr val="ADDCFF"/>
    <a:srgbClr val="FFFFFF"/>
    <a:srgbClr val="BB2828"/>
    <a:srgbClr val="D4D7D8"/>
    <a:srgbClr val="D8DBDF"/>
    <a:srgbClr val="7D949E"/>
    <a:srgbClr val="71727C"/>
    <a:srgbClr val="141313"/>
    <a:srgbClr val="FF6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15D0D-BE4B-437C-B0C0-000AEE2EE408}" v="31" dt="2026-03-10T19:07:27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56" autoAdjust="0"/>
    <p:restoredTop sz="95170" autoAdjust="0"/>
  </p:normalViewPr>
  <p:slideViewPr>
    <p:cSldViewPr snapToObjects="1">
      <p:cViewPr varScale="1">
        <p:scale>
          <a:sx n="114" d="100"/>
          <a:sy n="114" d="100"/>
        </p:scale>
        <p:origin x="76" y="112"/>
      </p:cViewPr>
      <p:guideLst>
        <p:guide orient="horz" pos="1570"/>
        <p:guide pos="3984"/>
        <p:guide orient="horz" pos="1094"/>
        <p:guide pos="3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2C214-A587-884C-82FB-9710B2EC6B56}" type="datetimeFigureOut">
              <a:rPr lang="en-US" smtClean="0">
                <a:latin typeface="Gill Sans MT"/>
              </a:rPr>
              <a:t>7/7/2026</a:t>
            </a:fld>
            <a:endParaRPr lang="en-US" dirty="0"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00E1B-4F77-9545-A900-83A343486EFA}" type="slidenum">
              <a:rPr lang="en-US" smtClean="0">
                <a:latin typeface="Gill Sans MT"/>
              </a:rPr>
              <a:t>‹#›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998490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ill Sans MT"/>
              </a:defRPr>
            </a:lvl1pPr>
          </a:lstStyle>
          <a:p>
            <a:fld id="{03A1D146-B4E0-1741-B9EE-9789392EFCC4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ill Sans MT"/>
              </a:defRPr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1pPr>
    <a:lvl2pPr marL="609585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2pPr>
    <a:lvl3pPr marL="121917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3pPr>
    <a:lvl4pPr marL="1828754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4pPr>
    <a:lvl5pPr marL="2438339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Mr. Cooke believed education was a life-long pursuit despite not being able to pursue a formal education himself.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He was a passionate student his entire life and was knowledgeable in fields as diverse as literature, music, sports, and architecture. 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When he died in 1997, Mr. Cooke left the bulk of his fortune to establish the Cooke Foundation and provide remarkable students with the chance to soar.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Every year on October 25, the Cooke Scholar community celebrates Mr. Cooke’s birthday and the opportunities his generosity has made possible.</a:t>
            </a:r>
            <a:endParaRPr lang="en-US" sz="2000" dirty="0">
              <a:cs typeface="Arial MT Md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2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43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0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27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6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52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15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33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FFFFF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33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nd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8499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kgnd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1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12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W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1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9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No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W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96401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No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W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288752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No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52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W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9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82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2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01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698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3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bg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bg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6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rgbClr val="64AEE5"/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2">
                  <a:lumMod val="75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31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1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</a:rPr>
              <a:pPr algn="ctr"/>
              <a:t>‹#›</a:t>
            </a:fld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Gill Sans MT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93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accent6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1">
                  <a:lumMod val="40000"/>
                  <a:lumOff val="60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871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2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bg1">
            <a:lumMod val="40000"/>
            <a:lumOff val="6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rgbClr val="FFFFFF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—"/>
        <a:defRPr sz="1800" b="0" i="0" kern="800">
          <a:solidFill>
            <a:srgbClr val="FFFFFF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–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67000"/>
        <a:buFont typeface="System Font Regular"/>
        <a:buChar char="•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94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  <p:sldLayoutId id="2147484165" r:id="rId2"/>
    <p:sldLayoutId id="2147484115" r:id="rId3"/>
    <p:sldLayoutId id="2147484161" r:id="rId4"/>
    <p:sldLayoutId id="2147484117" r:id="rId5"/>
    <p:sldLayoutId id="2147484162" r:id="rId6"/>
    <p:sldLayoutId id="2147484118" r:id="rId7"/>
    <p:sldLayoutId id="2147484163" r:id="rId8"/>
    <p:sldLayoutId id="2147484122" r:id="rId9"/>
    <p:sldLayoutId id="214748416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3451592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Helvetica"/>
                <a:cs typeface="Helvetica"/>
              </a:rPr>
              <a:t>The Cooke Undergraduate Transfer Scholarship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47800"/>
            <a:ext cx="2631440" cy="59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2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WDG367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17348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762000"/>
            <a:ext cx="960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QUESTIONS?</a:t>
            </a:r>
          </a:p>
          <a:p>
            <a:endParaRPr lang="en-US" sz="4000" b="1" dirty="0">
              <a:solidFill>
                <a:srgbClr val="FFFFFF"/>
              </a:solidFill>
              <a:latin typeface="Helvetica"/>
              <a:cs typeface="Helvetica"/>
            </a:endParaRPr>
          </a:p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scholarships@jkcf.org</a:t>
            </a:r>
          </a:p>
        </p:txBody>
      </p:sp>
    </p:spTree>
    <p:extLst>
      <p:ext uri="{BB962C8B-B14F-4D97-AF65-F5344CB8AC3E}">
        <p14:creationId xmlns:p14="http://schemas.microsoft.com/office/powerpoint/2010/main" val="363750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KCF-Weekend-339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691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r. Cooke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664" y="-5296"/>
            <a:ext cx="566673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1524000"/>
            <a:ext cx="4953000" cy="429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Believed education was a life-long pursuit</a:t>
            </a:r>
          </a:p>
          <a:p>
            <a:pPr>
              <a:lnSpc>
                <a:spcPct val="130000"/>
              </a:lnSpc>
              <a:spcBef>
                <a:spcPts val="800"/>
              </a:spcBef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An informal student of literature, music, sports, and architecture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Left the bulk of his fortune to establish the Cooke Foundation upon his death in 1997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Cooke Scholar community celebrates Mr. Cooke’s birthday on October 25</a:t>
            </a:r>
          </a:p>
          <a:p>
            <a:pPr>
              <a:lnSpc>
                <a:spcPct val="130000"/>
              </a:lnSpc>
              <a:spcBef>
                <a:spcPts val="800"/>
              </a:spcBef>
            </a:pPr>
            <a:endParaRPr lang="en-US" sz="1600" dirty="0">
              <a:cs typeface="Arial MT M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7223" y="762000"/>
            <a:ext cx="47211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j-lt"/>
              </a:rPr>
              <a:t>MR. COOKE’S LEGACY</a:t>
            </a:r>
          </a:p>
        </p:txBody>
      </p:sp>
    </p:spTree>
    <p:extLst>
      <p:ext uri="{BB962C8B-B14F-4D97-AF65-F5344CB8AC3E}">
        <p14:creationId xmlns:p14="http://schemas.microsoft.com/office/powerpoint/2010/main" val="412080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7158" y="1981200"/>
            <a:ext cx="7765618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The Jack Kent Cooke Foundation is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dedicated to advancing the education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of exceptionally talented students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who have financial need.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3418" y="914400"/>
            <a:ext cx="43524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MISSION STATEMENT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819400" y="1676400"/>
            <a:ext cx="6476999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43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ullJointCohorts- SW1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3048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YOUNG SCHOLARS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8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</a:t>
            </a:r>
            <a:r>
              <a:rPr lang="mr-IN" sz="2000" dirty="0">
                <a:cs typeface="Arial MT Md"/>
              </a:rPr>
              <a:t>–</a:t>
            </a:r>
            <a:r>
              <a:rPr lang="en-US" sz="2000" dirty="0">
                <a:cs typeface="Arial MT Md"/>
              </a:rPr>
              <a:t> 12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Grade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5249" y="978188"/>
            <a:ext cx="888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+mj-lt"/>
              </a:rPr>
              <a:t>THREE UNIQUE SCHOLARSHIP PROGRAMS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286000"/>
            <a:ext cx="3276600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COLLEGE SCHOLARSHIP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Four-year college scholarship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2286000"/>
            <a:ext cx="373380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UNDERGRADUATE TRANSFER SCHOLARSHIP: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Community college students aiming to transfer to a </a:t>
            </a:r>
            <a:br>
              <a:rPr lang="en-US" sz="2000" dirty="0">
                <a:cs typeface="Arial MT Md"/>
              </a:rPr>
            </a:br>
            <a:r>
              <a:rPr lang="en-US" sz="2000" dirty="0">
                <a:cs typeface="Arial MT Md"/>
              </a:rPr>
              <a:t>four-year college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245" y="5016549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3,800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5260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$332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703" y="5695146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SCHOLARS</a:t>
            </a:r>
            <a:endParaRPr lang="en-US" sz="2000" dirty="0">
              <a:cs typeface="Arial MT M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860" y="5695146"/>
            <a:ext cx="41249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AWARDED IN SCHOLARSHIPS</a:t>
            </a:r>
            <a:endParaRPr lang="en-US" sz="2000" dirty="0">
              <a:cs typeface="Arial MT Md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830149" y="4724400"/>
            <a:ext cx="105156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5438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862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753303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30149" y="1981200"/>
            <a:ext cx="10515600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78537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$144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33630" y="5695146"/>
            <a:ext cx="412497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IN GRANTMAKING</a:t>
            </a:r>
            <a:endParaRPr lang="en-US" sz="2000" dirty="0">
              <a:cs typeface="Arial MT Md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391400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5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10" grpId="0"/>
      <p:bldP spid="7" grpId="0"/>
      <p:bldP spid="8" grpId="0"/>
      <p:bldP spid="6" grpId="0"/>
      <p:bldP spid="11" grpId="0"/>
      <p:bldP spid="12" grpId="0"/>
      <p:bldP spid="13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R5I2591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971800"/>
            <a:ext cx="12192000" cy="99060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200400"/>
            <a:ext cx="11582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Helvetica"/>
                <a:cs typeface="Helvetica"/>
              </a:rPr>
              <a:t>COOKE UNDERGRADUATE TRANSFER SCHOLARSHIP</a:t>
            </a:r>
          </a:p>
        </p:txBody>
      </p:sp>
    </p:spTree>
    <p:extLst>
      <p:ext uri="{BB962C8B-B14F-4D97-AF65-F5344CB8AC3E}">
        <p14:creationId xmlns:p14="http://schemas.microsoft.com/office/powerpoint/2010/main" val="3076421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482" y="4315409"/>
            <a:ext cx="1500496" cy="385641"/>
          </a:xfrm>
          <a:prstGeom prst="rect">
            <a:avLst/>
          </a:prstGeom>
        </p:spPr>
      </p:pic>
      <p:sp>
        <p:nvSpPr>
          <p:cNvPr id="2" name="Chevron 1"/>
          <p:cNvSpPr/>
          <p:nvPr/>
        </p:nvSpPr>
        <p:spPr>
          <a:xfrm>
            <a:off x="10668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8036" y="914400"/>
            <a:ext cx="73749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TIMELINE: COOKE UNDERGRADUATE </a:t>
            </a:r>
            <a:br>
              <a:rPr lang="en-US" sz="3200" dirty="0">
                <a:solidFill>
                  <a:schemeClr val="bg2"/>
                </a:solidFill>
              </a:rPr>
            </a:br>
            <a:r>
              <a:rPr lang="en-US" sz="3200" dirty="0">
                <a:solidFill>
                  <a:schemeClr val="bg2"/>
                </a:solidFill>
              </a:rPr>
              <a:t>TRANSFER SCHOLARSHIP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21336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43831" y="2705100"/>
            <a:ext cx="1255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0480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6185" y="2705100"/>
            <a:ext cx="13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JANUARY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0292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203" y="2705100"/>
            <a:ext cx="144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FEBRUARY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70104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44001" y="2705100"/>
            <a:ext cx="742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MAY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9916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95019" y="2705100"/>
            <a:ext cx="1202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6640" y="487680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Link to application made public via Common App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76600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Application closes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4699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Semifinalists</a:t>
            </a:r>
            <a:br>
              <a:rPr lang="en-US" sz="2000" dirty="0">
                <a:solidFill>
                  <a:srgbClr val="00497B"/>
                </a:solidFill>
              </a:rPr>
            </a:br>
            <a:r>
              <a:rPr lang="en-US" sz="2000" dirty="0">
                <a:solidFill>
                  <a:srgbClr val="00497B"/>
                </a:solidFill>
              </a:rPr>
              <a:t>announced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876800"/>
            <a:ext cx="1765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Scholarship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recipients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announced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07099" y="4876800"/>
            <a:ext cx="2603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Scholars Weekend in-person event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66800" y="3660587"/>
            <a:ext cx="1539020" cy="1040464"/>
            <a:chOff x="1066800" y="3660587"/>
            <a:chExt cx="1539020" cy="1040464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3660587"/>
              <a:ext cx="1539020" cy="104046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371927" y="3776776"/>
              <a:ext cx="9195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3"/>
                  </a:solidFill>
                </a:rPr>
                <a:t>.com</a:t>
              </a:r>
              <a:endParaRPr 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38602" y="3532742"/>
            <a:ext cx="1227324" cy="1239868"/>
            <a:chOff x="5338602" y="3532742"/>
            <a:chExt cx="1227324" cy="1239868"/>
          </a:xfrm>
        </p:grpSpPr>
        <p:sp>
          <p:nvSpPr>
            <p:cNvPr id="29" name="Rectangle 28"/>
            <p:cNvSpPr/>
            <p:nvPr/>
          </p:nvSpPr>
          <p:spPr>
            <a:xfrm>
              <a:off x="5338602" y="3532742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8519" y="3634736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560024" y="3739469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81502" y="3858210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5787832" y="403236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787832" y="4114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787832" y="4191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5787832" y="426834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5787832" y="43434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787832" y="44196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5787832" y="4495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787832" y="4572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5-Point Star 42"/>
            <p:cNvSpPr/>
            <p:nvPr/>
          </p:nvSpPr>
          <p:spPr>
            <a:xfrm>
              <a:off x="5925722" y="415672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32196" y="3352800"/>
            <a:ext cx="1630804" cy="1466482"/>
            <a:chOff x="7132196" y="3352800"/>
            <a:chExt cx="1630804" cy="1466482"/>
          </a:xfrm>
        </p:grpSpPr>
        <p:sp>
          <p:nvSpPr>
            <p:cNvPr id="44" name="5-Point Star 43"/>
            <p:cNvSpPr/>
            <p:nvPr/>
          </p:nvSpPr>
          <p:spPr>
            <a:xfrm>
              <a:off x="7620000" y="4114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5-Point Star 44"/>
            <p:cNvSpPr/>
            <p:nvPr/>
          </p:nvSpPr>
          <p:spPr>
            <a:xfrm>
              <a:off x="71321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5-Point Star 46"/>
            <p:cNvSpPr/>
            <p:nvPr/>
          </p:nvSpPr>
          <p:spPr>
            <a:xfrm>
              <a:off x="7284596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7619354" y="3352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5-Point Star 49"/>
            <p:cNvSpPr/>
            <p:nvPr/>
          </p:nvSpPr>
          <p:spPr>
            <a:xfrm>
              <a:off x="7940102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5-Point Star 50"/>
            <p:cNvSpPr/>
            <p:nvPr/>
          </p:nvSpPr>
          <p:spPr>
            <a:xfrm>
              <a:off x="81227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317949" y="3443257"/>
            <a:ext cx="1045251" cy="1329352"/>
            <a:chOff x="9317949" y="3443257"/>
            <a:chExt cx="1045251" cy="1329352"/>
          </a:xfrm>
        </p:grpSpPr>
        <p:sp>
          <p:nvSpPr>
            <p:cNvPr id="54" name="Rectangle 53"/>
            <p:cNvSpPr/>
            <p:nvPr/>
          </p:nvSpPr>
          <p:spPr>
            <a:xfrm>
              <a:off x="9317949" y="3449018"/>
              <a:ext cx="54382" cy="1323591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54"/>
            <p:cNvSpPr/>
            <p:nvPr/>
          </p:nvSpPr>
          <p:spPr>
            <a:xfrm rot="5400000">
              <a:off x="9367807" y="3486150"/>
              <a:ext cx="581086" cy="495300"/>
            </a:xfrm>
            <a:prstGeom prst="trapezoid">
              <a:avLst>
                <a:gd name="adj" fmla="val 32738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55"/>
            <p:cNvSpPr/>
            <p:nvPr/>
          </p:nvSpPr>
          <p:spPr>
            <a:xfrm rot="5400000">
              <a:off x="9884214" y="3488990"/>
              <a:ext cx="348371" cy="609600"/>
            </a:xfrm>
            <a:prstGeom prst="trapezoid">
              <a:avLst>
                <a:gd name="adj" fmla="val 64393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5-Point Star 56"/>
            <p:cNvSpPr/>
            <p:nvPr/>
          </p:nvSpPr>
          <p:spPr>
            <a:xfrm>
              <a:off x="9525000" y="3556630"/>
              <a:ext cx="342900" cy="311105"/>
            </a:xfrm>
            <a:prstGeom prst="star5">
              <a:avLst/>
            </a:prstGeom>
            <a:solidFill>
              <a:srgbClr val="FFFFFF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3779518"/>
            <a:ext cx="1381897" cy="10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3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8229600" y="1942989"/>
            <a:ext cx="3048001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187374" y="1927401"/>
            <a:ext cx="47277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914400" y="1927401"/>
            <a:ext cx="1980932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46861" y="914400"/>
            <a:ext cx="34972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WHO CAN APPLY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3958441"/>
            <a:ext cx="205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SOPHOMORE STATUS </a:t>
            </a:r>
            <a:r>
              <a:rPr lang="en-US" sz="2000" dirty="0">
                <a:solidFill>
                  <a:srgbClr val="7C7C70"/>
                </a:solidFill>
              </a:rPr>
              <a:t>at a two-year institution by January 1, 2027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34102" y="2102584"/>
            <a:ext cx="2447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ACADEMICS: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Cumulative,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unweighted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GPA of 3.5 or above on a 4.0 scale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82001" y="2057400"/>
            <a:ext cx="25749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FALL COLLEGE ENROLLMENT </a:t>
            </a:r>
            <a:r>
              <a:rPr lang="en-US" sz="2000" dirty="0">
                <a:solidFill>
                  <a:srgbClr val="7C7C70"/>
                </a:solidFill>
              </a:rPr>
              <a:t>planned for a four-year U.S. college in fall 2027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187374" y="4159793"/>
            <a:ext cx="47277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76724" y="4289601"/>
            <a:ext cx="236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FINANCIAL NEED: </a:t>
            </a:r>
            <a:r>
              <a:rPr lang="en-US" sz="2000" dirty="0">
                <a:solidFill>
                  <a:srgbClr val="7C7C70"/>
                </a:solidFill>
              </a:rPr>
              <a:t>Maximum annual gross family income of $95,000</a:t>
            </a: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24" y="4353891"/>
            <a:ext cx="2006600" cy="150183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562" y="2209800"/>
            <a:ext cx="1944762" cy="1435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3832783"/>
            <a:ext cx="1272617" cy="127261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382000" y="5235714"/>
            <a:ext cx="303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NO PREVIOUS FOUR-YEAR COLLEGE</a:t>
            </a:r>
            <a:endParaRPr lang="en-US" sz="2000" dirty="0">
              <a:solidFill>
                <a:srgbClr val="7C7C7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2209800"/>
            <a:ext cx="1702085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7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3" grpId="0" animBg="1"/>
      <p:bldP spid="62" grpId="0" animBg="1"/>
      <p:bldP spid="19" grpId="0"/>
      <p:bldP spid="48" grpId="0"/>
      <p:bldP spid="58" grpId="0"/>
      <p:bldP spid="64" grpId="0" animBg="1"/>
      <p:bldP spid="23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6776" y="914400"/>
            <a:ext cx="66974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TRANSFER SCHOLAR EXPERIENCE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224930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271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887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46358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8655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29671" y="2018475"/>
            <a:ext cx="2162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CAREER &amp; 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GRADUATE SCHOOL PREP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0121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ACADEMIC 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ADVISING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549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PURSUE ANY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AREA OF STUDY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3949" y="525780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COOKE SCHOLAR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COMMUNITY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5655" y="5105400"/>
            <a:ext cx="2416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INTERNSHIPS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&amp; PROFESSIONAL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CONFERENCES</a:t>
            </a:r>
          </a:p>
          <a:p>
            <a:pPr algn="ctr"/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74057" y="5272126"/>
            <a:ext cx="241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GENEROUS FINANCIAL</a:t>
            </a:r>
          </a:p>
          <a:p>
            <a:pPr algn="ctr"/>
            <a:r>
              <a:rPr lang="en-US" sz="1400" b="1" dirty="0">
                <a:solidFill>
                  <a:srgbClr val="1E73B3"/>
                </a:solidFill>
              </a:rPr>
              <a:t>SUPPORT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07972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102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29400" y="1821927"/>
            <a:ext cx="2423994" cy="2423994"/>
          </a:xfrm>
          <a:prstGeom prst="ellipse">
            <a:avLst/>
          </a:prstGeom>
          <a:noFill/>
          <a:ln w="76200" cmpd="sng">
            <a:solidFill>
              <a:srgbClr val="B5B5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8486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1179" y="2644150"/>
            <a:ext cx="1308682" cy="10735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041" y="4191000"/>
            <a:ext cx="1599042" cy="842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980" y="4352865"/>
            <a:ext cx="1327770" cy="8490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819" y="4460385"/>
            <a:ext cx="1655232" cy="7481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3952" y="2697965"/>
            <a:ext cx="1348494" cy="971846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29718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612" y="2736449"/>
            <a:ext cx="1546558" cy="89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JKCF-Weekend-292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1" y="2057400"/>
            <a:ext cx="3200400" cy="3200400"/>
          </a:xfrm>
          <a:prstGeom prst="ellipse">
            <a:avLst/>
          </a:prstGeom>
        </p:spPr>
      </p:pic>
      <p:pic>
        <p:nvPicPr>
          <p:cNvPr id="14" name="Picture 13" descr="JKCF-Weekend-84-08032024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599" y="2030980"/>
            <a:ext cx="3226819" cy="3226819"/>
          </a:xfrm>
          <a:prstGeom prst="ellipse">
            <a:avLst/>
          </a:prstGeom>
        </p:spPr>
      </p:pic>
      <p:pic>
        <p:nvPicPr>
          <p:cNvPr id="12" name="Picture 11" descr="ER5I2599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200" y="2133600"/>
            <a:ext cx="5181600" cy="5181600"/>
          </a:xfrm>
          <a:prstGeom prst="ellipse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0603" y="914400"/>
            <a:ext cx="68898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1E73B3"/>
                </a:solidFill>
              </a:rPr>
              <a:t>TRANSFER SCHOLAR COMMUNITY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rgbClr val="17A1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74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 Slide - White Bkgnd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2.xml><?xml version="1.0" encoding="utf-8"?>
<a:theme xmlns:a="http://schemas.openxmlformats.org/drawingml/2006/main" name="Tan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3.xml><?xml version="1.0" encoding="utf-8"?>
<a:theme xmlns:a="http://schemas.openxmlformats.org/drawingml/2006/main" name="Lt 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4.xml><?xml version="1.0" encoding="utf-8"?>
<a:theme xmlns:a="http://schemas.openxmlformats.org/drawingml/2006/main" name="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5.xml><?xml version="1.0" encoding="utf-8"?>
<a:theme xmlns:a="http://schemas.openxmlformats.org/drawingml/2006/main" name="Color Bkgnds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ADF3FC2D-4EC3-8D43-9E95-4FBDC2B3B5D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20200120 Aspen FSP EPIC Housing GILL.potx</Template>
  <TotalTime>41851</TotalTime>
  <Words>368</Words>
  <Application>Microsoft Office PowerPoint</Application>
  <PresentationFormat>Widescreen</PresentationFormat>
  <Paragraphs>62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Helvetica</vt:lpstr>
      <vt:lpstr>Arial</vt:lpstr>
      <vt:lpstr>Arial MT Md</vt:lpstr>
      <vt:lpstr>System Font Regular</vt:lpstr>
      <vt:lpstr>Gill Sans MT</vt:lpstr>
      <vt:lpstr>Georgia</vt:lpstr>
      <vt:lpstr>Courier New</vt:lpstr>
      <vt:lpstr>Master Slide - White Bkgnd</vt:lpstr>
      <vt:lpstr>Tan Bkgnd Content</vt:lpstr>
      <vt:lpstr>Lt Blue Bkgnd Content</vt:lpstr>
      <vt:lpstr>Blue Bkgnd Content</vt:lpstr>
      <vt:lpstr>Color Bkgnds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VOICE Design Collective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Aspen FSP EPIC Housing Template</dc:title>
  <dc:subject/>
  <dc:creator>John Vance (703) 408-0623</dc:creator>
  <cp:keywords/>
  <dc:description/>
  <cp:lastModifiedBy>Joan Dutchess</cp:lastModifiedBy>
  <cp:revision>356</cp:revision>
  <dcterms:created xsi:type="dcterms:W3CDTF">2019-03-12T21:11:42Z</dcterms:created>
  <dcterms:modified xsi:type="dcterms:W3CDTF">2026-07-07T16:51:00Z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2df243d-e812-4ddc-9c15-65a9e4eed70f_Enabled">
    <vt:lpwstr>true</vt:lpwstr>
  </property>
  <property fmtid="{D5CDD505-2E9C-101B-9397-08002B2CF9AE}" pid="3" name="MSIP_Label_02df243d-e812-4ddc-9c15-65a9e4eed70f_SetDate">
    <vt:lpwstr>2026-07-07T16:50:58Z</vt:lpwstr>
  </property>
  <property fmtid="{D5CDD505-2E9C-101B-9397-08002B2CF9AE}" pid="4" name="MSIP_Label_02df243d-e812-4ddc-9c15-65a9e4eed70f_Method">
    <vt:lpwstr>Standard</vt:lpwstr>
  </property>
  <property fmtid="{D5CDD505-2E9C-101B-9397-08002B2CF9AE}" pid="5" name="MSIP_Label_02df243d-e812-4ddc-9c15-65a9e4eed70f_Name">
    <vt:lpwstr>02df243d-e812-4ddc-9c15-65a9e4eed70f</vt:lpwstr>
  </property>
  <property fmtid="{D5CDD505-2E9C-101B-9397-08002B2CF9AE}" pid="6" name="MSIP_Label_02df243d-e812-4ddc-9c15-65a9e4eed70f_SiteId">
    <vt:lpwstr>fdfea4ac-3118-4605-ac85-e203a4840834</vt:lpwstr>
  </property>
  <property fmtid="{D5CDD505-2E9C-101B-9397-08002B2CF9AE}" pid="7" name="MSIP_Label_02df243d-e812-4ddc-9c15-65a9e4eed70f_ActionId">
    <vt:lpwstr>60b4439e-418d-4c80-b2f9-bff1410e3e31</vt:lpwstr>
  </property>
  <property fmtid="{D5CDD505-2E9C-101B-9397-08002B2CF9AE}" pid="8" name="MSIP_Label_02df243d-e812-4ddc-9c15-65a9e4eed70f_ContentBits">
    <vt:lpwstr>0</vt:lpwstr>
  </property>
  <property fmtid="{D5CDD505-2E9C-101B-9397-08002B2CF9AE}" pid="9" name="MSIP_Label_02df243d-e812-4ddc-9c15-65a9e4eed70f_Tag">
    <vt:lpwstr>10, 3, 0, 1</vt:lpwstr>
  </property>
</Properties>
</file>